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4" r:id="rId6"/>
    <p:sldId id="262" r:id="rId7"/>
    <p:sldId id="263" r:id="rId8"/>
    <p:sldId id="265" r:id="rId9"/>
    <p:sldId id="266" r:id="rId10"/>
    <p:sldId id="269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78" r:id="rId22"/>
    <p:sldId id="280" r:id="rId23"/>
    <p:sldId id="279" r:id="rId24"/>
    <p:sldId id="281" r:id="rId25"/>
    <p:sldId id="286" r:id="rId26"/>
    <p:sldId id="287" r:id="rId27"/>
    <p:sldId id="282" r:id="rId2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0914-2554-4B56-B58F-CF6AEB0E0363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910-BB8C-45D4-8471-75F84CA4A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7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0914-2554-4B56-B58F-CF6AEB0E0363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910-BB8C-45D4-8471-75F84CA4A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37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0914-2554-4B56-B58F-CF6AEB0E0363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910-BB8C-45D4-8471-75F84CA4A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17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0914-2554-4B56-B58F-CF6AEB0E0363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910-BB8C-45D4-8471-75F84CA4A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67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0914-2554-4B56-B58F-CF6AEB0E0363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910-BB8C-45D4-8471-75F84CA4A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57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0914-2554-4B56-B58F-CF6AEB0E0363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910-BB8C-45D4-8471-75F84CA4A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96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0914-2554-4B56-B58F-CF6AEB0E0363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910-BB8C-45D4-8471-75F84CA4A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96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0914-2554-4B56-B58F-CF6AEB0E0363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910-BB8C-45D4-8471-75F84CA4A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80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0914-2554-4B56-B58F-CF6AEB0E0363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910-BB8C-45D4-8471-75F84CA4A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75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0914-2554-4B56-B58F-CF6AEB0E0363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910-BB8C-45D4-8471-75F84CA4A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44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0914-2554-4B56-B58F-CF6AEB0E0363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F910-BB8C-45D4-8471-75F84CA4A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9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50914-2554-4B56-B58F-CF6AEB0E0363}" type="datetimeFigureOut">
              <a:rPr lang="ru-RU" smtClean="0"/>
              <a:t>13.12.2020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6F910-BB8C-45D4-8471-75F84CA4A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37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98000">
              <a:srgbClr val="DBD9B6"/>
            </a:gs>
            <a:gs pos="38000">
              <a:srgbClr val="E7D179"/>
            </a:gs>
            <a:gs pos="61000">
              <a:srgbClr val="FFC0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267199"/>
          </a:xfrm>
        </p:spPr>
        <p:txBody>
          <a:bodyPr>
            <a:normAutofit/>
          </a:bodyPr>
          <a:lstStyle/>
          <a:p>
            <a:r>
              <a:rPr lang="ru-RU" dirty="0" smtClean="0"/>
              <a:t>Обучение навыкам первой помощи в условиях образовательного учреждения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948238"/>
            <a:ext cx="9144000" cy="1655762"/>
          </a:xfrm>
        </p:spPr>
        <p:txBody>
          <a:bodyPr/>
          <a:lstStyle/>
          <a:p>
            <a:r>
              <a:rPr lang="ru-RU" dirty="0" smtClean="0"/>
              <a:t>КАУ ДПО «Алтайский институт развития </a:t>
            </a:r>
            <a:r>
              <a:rPr lang="ru-RU" dirty="0" smtClean="0"/>
              <a:t>образования </a:t>
            </a:r>
          </a:p>
          <a:p>
            <a:r>
              <a:rPr lang="ru-RU" dirty="0" smtClean="0"/>
              <a:t>имени А.М. </a:t>
            </a:r>
            <a:r>
              <a:rPr lang="ru-RU" dirty="0" err="1" smtClean="0"/>
              <a:t>Топорова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538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1860"/>
            <a:ext cx="9144000" cy="104457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600" b="1" dirty="0" smtClean="0"/>
              <a:t>Учебно-методическое </a:t>
            </a:r>
            <a:r>
              <a:rPr lang="ru-RU" sz="3600" b="1" dirty="0"/>
              <a:t>и материально-техническое обеспечение курса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062144"/>
            <a:ext cx="7886700" cy="4648200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/>
              <a:t>Видеофильм «Где я живу?»</a:t>
            </a:r>
          </a:p>
          <a:p>
            <a:r>
              <a:rPr lang="ru-RU" sz="2600" dirty="0" smtClean="0"/>
              <a:t>Кейс </a:t>
            </a:r>
            <a:r>
              <a:rPr lang="ru-RU" sz="2600" dirty="0"/>
              <a:t>ситуационных задач «Поведение дома и в школе»</a:t>
            </a:r>
          </a:p>
          <a:p>
            <a:r>
              <a:rPr lang="ru-RU" sz="2600" dirty="0"/>
              <a:t>Раздаточный материал к ролевой игре «Один дома»,</a:t>
            </a:r>
          </a:p>
          <a:p>
            <a:r>
              <a:rPr lang="ru-RU" sz="2600" dirty="0"/>
              <a:t> </a:t>
            </a:r>
            <a:r>
              <a:rPr lang="ru-RU" sz="2600" dirty="0" smtClean="0"/>
              <a:t>Электронный </a:t>
            </a:r>
            <a:r>
              <a:rPr lang="ru-RU" sz="2600" dirty="0"/>
              <a:t>материал к игре «Огонь и человек»</a:t>
            </a:r>
          </a:p>
          <a:p>
            <a:r>
              <a:rPr lang="ru-RU" sz="2600" dirty="0"/>
              <a:t>Видеофильм «Оказание первой помощи»</a:t>
            </a:r>
          </a:p>
          <a:p>
            <a:r>
              <a:rPr lang="ru-RU" sz="2600" dirty="0" smtClean="0"/>
              <a:t>Раздаточный </a:t>
            </a:r>
            <a:r>
              <a:rPr lang="ru-RU" sz="2600" dirty="0"/>
              <a:t>материал к дидактической игре «Что в лесу съедобно?»</a:t>
            </a:r>
          </a:p>
          <a:p>
            <a:r>
              <a:rPr lang="ru-RU" sz="2600" dirty="0"/>
              <a:t>Видеофильм «Животные и растения леса»</a:t>
            </a:r>
          </a:p>
          <a:p>
            <a:r>
              <a:rPr lang="ru-RU" sz="2600" dirty="0" smtClean="0"/>
              <a:t>Раздаточный </a:t>
            </a:r>
            <a:r>
              <a:rPr lang="ru-RU" sz="2600" dirty="0"/>
              <a:t>материал для конкурсных заданий (командная эстафета, индивидуальные интеллектуальные задания, групповые практические задания)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001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2709"/>
            <a:ext cx="9144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ПРИМЕРНАЯ </a:t>
            </a:r>
            <a:r>
              <a:rPr lang="ru-RU" sz="2800" b="1" dirty="0"/>
              <a:t>ПРОГРАММА УЧЕБНОГО КУРСА ДОПОЛНИТЕЛЬНОГО ОБРАЗОВАНИЯ  «ФОРМУЛА БЕЗОПАСНОСТИ: ОСНОВЫ ОКАЗАНИЯ ПЕРВОЙ ПОМОЩИ»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233" y="2178318"/>
            <a:ext cx="7886700" cy="4351338"/>
          </a:xfrm>
        </p:spPr>
        <p:txBody>
          <a:bodyPr/>
          <a:lstStyle/>
          <a:p>
            <a:r>
              <a:rPr lang="ru-RU" dirty="0"/>
              <a:t>Целью данной Примерной программы является формирование у обучающихся ключевой компетенции по оказанию первой помощи и </a:t>
            </a:r>
            <a:r>
              <a:rPr lang="ru-RU" dirty="0" err="1"/>
              <a:t>допсихологической</a:t>
            </a:r>
            <a:r>
              <a:rPr lang="ru-RU" dirty="0"/>
              <a:t> поддержки пострадавшим.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308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1692"/>
            <a:ext cx="91440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ПРИМЕРНАЯ ПРОГРАММА УЧЕБНОГО КУРСА ДОПОЛНИТЕЛЬНОГО ОБРАЗОВАНИЯ  «ФОРМУЛА БЕЗОПАСНОСТИ: ОСНОВЫ ОКАЗАНИЯ ПЕРВОЙ ПОМОЩИ»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78164"/>
            <a:ext cx="7886700" cy="435133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Задачи программы:</a:t>
            </a:r>
          </a:p>
          <a:p>
            <a:r>
              <a:rPr lang="ru-RU" dirty="0"/>
              <a:t>личностные  -  формирование  общественной  активности  личности, гражданской позиции  необходимости оказания первой помощи пострадавшим, культуры </a:t>
            </a:r>
            <a:r>
              <a:rPr lang="ru-RU" dirty="0" err="1"/>
              <a:t>допсихологической</a:t>
            </a:r>
            <a:r>
              <a:rPr lang="ru-RU" dirty="0"/>
              <a:t> поддержки при оказании первой помощи, навыков профилактики ситуаций, имеющих негативные последствия для здоровья человека;</a:t>
            </a:r>
          </a:p>
          <a:p>
            <a:r>
              <a:rPr lang="ru-RU" dirty="0" err="1"/>
              <a:t>метапредметные</a:t>
            </a:r>
            <a:r>
              <a:rPr lang="ru-RU" dirty="0"/>
              <a:t>  -  развитие  мотивации  к  оказанию первой помощи, потребности  в  развитии навыков оказания первой помощи, ответственности за эффективность своих действий; </a:t>
            </a:r>
          </a:p>
          <a:p>
            <a:r>
              <a:rPr lang="ru-RU" dirty="0"/>
              <a:t>образовательные  (предметные)  -  развитие  познавательного интереса  методам и средствам оказания первой помощи и </a:t>
            </a:r>
            <a:r>
              <a:rPr lang="ru-RU" dirty="0" err="1"/>
              <a:t>допсихологической</a:t>
            </a:r>
            <a:r>
              <a:rPr lang="ru-RU" dirty="0"/>
              <a:t> поддержки, приобретение  знаний,  умений,  навыков, компетенций по оказанию первой помощи и </a:t>
            </a:r>
            <a:r>
              <a:rPr lang="ru-RU" dirty="0" err="1"/>
              <a:t>допсихологической</a:t>
            </a:r>
            <a:r>
              <a:rPr lang="ru-RU" dirty="0"/>
              <a:t> поддержки.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495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17"/>
            <a:ext cx="9144000" cy="101112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/>
              <a:t>Содержание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91656"/>
            <a:ext cx="9144000" cy="4166344"/>
          </a:xfrm>
        </p:spPr>
        <p:txBody>
          <a:bodyPr>
            <a:noAutofit/>
          </a:bodyPr>
          <a:lstStyle/>
          <a:p>
            <a:r>
              <a:rPr lang="ru-RU" sz="2400" dirty="0"/>
              <a:t>Организационно-правовые аспекты оказания первой помощи.</a:t>
            </a:r>
          </a:p>
          <a:p>
            <a:r>
              <a:rPr lang="ru-RU" sz="2400" dirty="0"/>
              <a:t>Оказание первой помощи при отсутствии сознания, остановке дыхания и кровообращения.</a:t>
            </a:r>
          </a:p>
          <a:p>
            <a:r>
              <a:rPr lang="ru-RU" sz="2400" dirty="0"/>
              <a:t>Оказание первой помощи при наружных кровотечениях и травмах.</a:t>
            </a:r>
          </a:p>
          <a:p>
            <a:r>
              <a:rPr lang="ru-RU" sz="2400" dirty="0"/>
              <a:t>Оказание первой помощи при ожогах, </a:t>
            </a:r>
            <a:r>
              <a:rPr lang="ru-RU" sz="2400" dirty="0" err="1"/>
              <a:t>холодовых</a:t>
            </a:r>
            <a:r>
              <a:rPr lang="ru-RU" sz="2400" dirty="0"/>
              <a:t> травмах и отравлениях.</a:t>
            </a:r>
          </a:p>
          <a:p>
            <a:r>
              <a:rPr lang="ru-RU" sz="2400" dirty="0"/>
              <a:t>Оптимальное положение тела пострадавшего и </a:t>
            </a:r>
            <a:r>
              <a:rPr lang="ru-RU" sz="2400" dirty="0" err="1"/>
              <a:t>допсихологическая</a:t>
            </a:r>
            <a:r>
              <a:rPr lang="ru-RU" sz="2400" dirty="0"/>
              <a:t> поддержка</a:t>
            </a:r>
          </a:p>
          <a:p>
            <a:r>
              <a:rPr lang="ru-RU" sz="2400" dirty="0"/>
              <a:t>Решение ситуационных </a:t>
            </a:r>
            <a:r>
              <a:rPr lang="ru-RU" sz="2400" dirty="0" smtClean="0"/>
              <a:t>задач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523" y="1214328"/>
            <a:ext cx="8494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Реализация </a:t>
            </a:r>
            <a:r>
              <a:rPr lang="ru-RU" i="1" dirty="0" smtClean="0"/>
              <a:t>программы </a:t>
            </a:r>
            <a:r>
              <a:rPr lang="ru-RU" i="1" dirty="0" smtClean="0"/>
              <a:t>продолжительностью 16 часов может </a:t>
            </a:r>
            <a:r>
              <a:rPr lang="ru-RU" i="1" dirty="0" smtClean="0"/>
              <a:t>осуществляться </a:t>
            </a:r>
            <a:endParaRPr lang="ru-RU" i="1" dirty="0" smtClean="0"/>
          </a:p>
          <a:p>
            <a:pPr algn="ctr"/>
            <a:r>
              <a:rPr lang="ru-RU" i="1" dirty="0" smtClean="0"/>
              <a:t>в </a:t>
            </a:r>
            <a:r>
              <a:rPr lang="ru-RU" i="1" dirty="0" smtClean="0"/>
              <a:t>течение одного календарного </a:t>
            </a:r>
            <a:r>
              <a:rPr lang="ru-RU" i="1" dirty="0" smtClean="0"/>
              <a:t>года в </a:t>
            </a:r>
            <a:r>
              <a:rPr lang="ru-RU" i="1" dirty="0" smtClean="0"/>
              <a:t>качестве отдельного модуля или блока неразрывно </a:t>
            </a:r>
            <a:r>
              <a:rPr lang="ru-RU" i="1" dirty="0" smtClean="0"/>
              <a:t>(</a:t>
            </a:r>
            <a:r>
              <a:rPr lang="ru-RU" i="1" dirty="0" smtClean="0"/>
              <a:t>3-5 учебных дней), или с определенной периодичностью, </a:t>
            </a:r>
            <a:endParaRPr lang="ru-RU" i="1" dirty="0" smtClean="0"/>
          </a:p>
          <a:p>
            <a:pPr algn="ctr"/>
            <a:r>
              <a:rPr lang="ru-RU" i="1" dirty="0" smtClean="0"/>
              <a:t>но </a:t>
            </a:r>
            <a:r>
              <a:rPr lang="ru-RU" i="1" dirty="0" smtClean="0"/>
              <a:t>не реже 1 часа в неделю.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92431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0676"/>
            <a:ext cx="9144000" cy="8255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200" b="1" dirty="0"/>
              <a:t>Отличительные особенности программы: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350" y="1861850"/>
            <a:ext cx="8498060" cy="4856449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использование </a:t>
            </a:r>
            <a:r>
              <a:rPr lang="ru-RU" dirty="0"/>
              <a:t>игровых </a:t>
            </a:r>
            <a:r>
              <a:rPr lang="ru-RU" dirty="0" smtClean="0"/>
              <a:t>технологий, ориентированных </a:t>
            </a:r>
            <a:r>
              <a:rPr lang="ru-RU" dirty="0"/>
              <a:t>на практические действия в различных ситуациях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sz="1200" dirty="0" smtClean="0"/>
          </a:p>
          <a:p>
            <a:r>
              <a:rPr lang="ru-RU" dirty="0" smtClean="0"/>
              <a:t>Использование </a:t>
            </a:r>
            <a:r>
              <a:rPr lang="ru-RU" dirty="0"/>
              <a:t>в процессе обучения практикумов, тестов, ситуационных задач, конкурсов и соревнований</a:t>
            </a:r>
            <a:r>
              <a:rPr lang="ru-RU" dirty="0" smtClean="0"/>
              <a:t>.</a:t>
            </a:r>
          </a:p>
          <a:p>
            <a:endParaRPr lang="ru-RU" sz="1200" dirty="0" smtClean="0"/>
          </a:p>
          <a:p>
            <a:r>
              <a:rPr lang="ru-RU" dirty="0" smtClean="0"/>
              <a:t>использование </a:t>
            </a:r>
            <a:r>
              <a:rPr lang="ru-RU" dirty="0"/>
              <a:t>технологию проектной деятельности в групповой и индивидуальной формах работы, интерактивные </a:t>
            </a:r>
            <a:r>
              <a:rPr lang="ru-RU" dirty="0" err="1"/>
              <a:t>медиаматериалы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916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4406"/>
            <a:ext cx="9144000" cy="7874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/>
              <a:t>Планируемые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156771"/>
            <a:ext cx="9036050" cy="5701228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i="1" dirty="0"/>
              <a:t>Личностные результаты:</a:t>
            </a:r>
            <a:endParaRPr lang="ru-RU" sz="3600" dirty="0"/>
          </a:p>
          <a:p>
            <a:pPr lvl="0"/>
            <a:r>
              <a:rPr lang="ru-RU" sz="3600" dirty="0"/>
              <a:t>становление собственного представления о целостности окружающего мира; </a:t>
            </a:r>
          </a:p>
          <a:p>
            <a:pPr lvl="0"/>
            <a:r>
              <a:rPr lang="ru-RU" sz="3600" dirty="0"/>
              <a:t>осознание личностной позиции по мере расширения своего жизненного опыта;</a:t>
            </a:r>
          </a:p>
          <a:p>
            <a:pPr lvl="0"/>
            <a:r>
              <a:rPr lang="ru-RU" sz="3600" dirty="0"/>
              <a:t>приобретение опыта участия в делах, приносящих пользу людям;</a:t>
            </a:r>
          </a:p>
          <a:p>
            <a:pPr lvl="0"/>
            <a:r>
              <a:rPr lang="ru-RU" sz="3600" dirty="0"/>
              <a:t>самостоятельность противостояния ситуациям, </a:t>
            </a:r>
            <a:r>
              <a:rPr lang="ru-RU" sz="3600" dirty="0" smtClean="0"/>
              <a:t>которые </a:t>
            </a:r>
            <a:r>
              <a:rPr lang="ru-RU" sz="3600" dirty="0"/>
              <a:t>угрожают безопасности и здоровью;</a:t>
            </a:r>
          </a:p>
          <a:p>
            <a:pPr lvl="0"/>
            <a:r>
              <a:rPr lang="ru-RU" sz="3600" dirty="0"/>
              <a:t>расширение знаний основ здорового образа жизни и здоровьесберегающих технологий;</a:t>
            </a:r>
          </a:p>
          <a:p>
            <a:pPr lvl="0"/>
            <a:r>
              <a:rPr lang="ru-RU" sz="3600" dirty="0"/>
              <a:t>реализация установок здорового образа жизни.</a:t>
            </a:r>
          </a:p>
          <a:p>
            <a:pPr marL="0" indent="0">
              <a:buNone/>
            </a:pPr>
            <a:endParaRPr lang="ru-RU" sz="2200" dirty="0"/>
          </a:p>
          <a:p>
            <a:r>
              <a:rPr lang="ru-RU" sz="3600" b="1" i="1" dirty="0" err="1"/>
              <a:t>Метапредметные</a:t>
            </a:r>
            <a:r>
              <a:rPr lang="ru-RU" sz="3600" b="1" i="1" dirty="0"/>
              <a:t> результаты:</a:t>
            </a:r>
            <a:endParaRPr lang="ru-RU" sz="3600" dirty="0"/>
          </a:p>
          <a:p>
            <a:pPr lvl="0"/>
            <a:r>
              <a:rPr lang="ru-RU" sz="3600" dirty="0"/>
              <a:t>самостоятельное определение </a:t>
            </a:r>
            <a:r>
              <a:rPr lang="ru-RU" sz="3600" dirty="0" smtClean="0"/>
              <a:t>задач </a:t>
            </a:r>
            <a:r>
              <a:rPr lang="ru-RU" sz="3600" dirty="0"/>
              <a:t>и определение объема и содержания </a:t>
            </a:r>
            <a:r>
              <a:rPr lang="ru-RU" sz="3600" dirty="0" smtClean="0"/>
              <a:t>навыков</a:t>
            </a:r>
            <a:r>
              <a:rPr lang="ru-RU" sz="3600" dirty="0"/>
              <a:t>,  необходимых для их решения;</a:t>
            </a:r>
          </a:p>
          <a:p>
            <a:pPr lvl="0"/>
            <a:r>
              <a:rPr lang="ru-RU" sz="3600" dirty="0"/>
              <a:t>адекватное использование речевых средств для дискуссии и аргументации своей позиции, </a:t>
            </a:r>
          </a:p>
          <a:p>
            <a:pPr lvl="0"/>
            <a:r>
              <a:rPr lang="ru-RU" sz="3600" dirty="0"/>
              <a:t>способность выбирать целевые и смысловые установки в своих действиях и поступках </a:t>
            </a:r>
          </a:p>
          <a:p>
            <a:pPr lvl="0"/>
            <a:r>
              <a:rPr lang="ru-RU" sz="3600" dirty="0"/>
              <a:t>использование знаний первой помощи в быту.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302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6608"/>
            <a:ext cx="9144000" cy="812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Материально-техническое </a:t>
            </a:r>
            <a:r>
              <a:rPr lang="ru-RU" b="1" dirty="0"/>
              <a:t>обеспечение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450" y="1556936"/>
            <a:ext cx="7785100" cy="489267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Тренажер - манекен для отработки приемов сердечно-легочной реанимации</a:t>
            </a:r>
          </a:p>
          <a:p>
            <a:r>
              <a:rPr lang="ru-RU" dirty="0"/>
              <a:t>Набор имитаторов травм и повреждений</a:t>
            </a:r>
          </a:p>
          <a:p>
            <a:r>
              <a:rPr lang="ru-RU" dirty="0"/>
              <a:t>Аптечки первой помощи </a:t>
            </a:r>
          </a:p>
          <a:p>
            <a:r>
              <a:rPr lang="ru-RU" dirty="0"/>
              <a:t>Табельные средства для оказания первой помощи: устройства для проведения искусственного дыхания различных моделей, кровоостанавливающие жгуты, перевязочные средства</a:t>
            </a:r>
          </a:p>
          <a:p>
            <a:r>
              <a:rPr lang="ru-RU" dirty="0"/>
              <a:t>Наглядные пособия (слайды, плакаты): способы остановки кровотечения, сердечно-легочная реанимация, оптимальные положения и т.п.</a:t>
            </a:r>
          </a:p>
          <a:p>
            <a:r>
              <a:rPr lang="ru-RU" dirty="0"/>
              <a:t>Мультимедийный проектор</a:t>
            </a:r>
          </a:p>
          <a:p>
            <a:r>
              <a:rPr lang="ru-RU" dirty="0"/>
              <a:t>Персональный компьютер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268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8473"/>
            <a:ext cx="9144000" cy="7746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Оценка </a:t>
            </a:r>
            <a:r>
              <a:rPr lang="ru-RU" sz="3600" b="1" dirty="0"/>
              <a:t>результатов программы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0918"/>
              </p:ext>
            </p:extLst>
          </p:nvPr>
        </p:nvGraphicFramePr>
        <p:xfrm>
          <a:off x="295746" y="1083172"/>
          <a:ext cx="8552508" cy="5339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6254">
                  <a:extLst>
                    <a:ext uri="{9D8B030D-6E8A-4147-A177-3AD203B41FA5}">
                      <a16:colId xmlns:a16="http://schemas.microsoft.com/office/drawing/2014/main" val="1526292173"/>
                    </a:ext>
                  </a:extLst>
                </a:gridCol>
                <a:gridCol w="4276254">
                  <a:extLst>
                    <a:ext uri="{9D8B030D-6E8A-4147-A177-3AD203B41FA5}">
                      <a16:colId xmlns:a16="http://schemas.microsoft.com/office/drawing/2014/main" val="1839756200"/>
                    </a:ext>
                  </a:extLst>
                </a:gridCol>
              </a:tblGrid>
              <a:tr h="46969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Компетенция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53" marR="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Способ оценивания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53" marR="62953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856383"/>
                  </a:ext>
                </a:extLst>
              </a:tr>
              <a:tr h="486996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познавательная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компетенция;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информационная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компетентность;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коммуникативная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компетентность;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социокультурная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компетентность;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продуктивная компетентность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(быть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способным создать собственный продукт, принимать решения и нести ответственность за них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);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оказывать первую помощь в различных ситуациях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53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82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педагогическое наблюдение; тестирование;</a:t>
                      </a:r>
                    </a:p>
                    <a:p>
                      <a:pPr indent="82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82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педагогическое </a:t>
                      </a:r>
                      <a:r>
                        <a:rPr lang="ru-RU" sz="2000" dirty="0">
                          <a:effectLst/>
                        </a:rPr>
                        <a:t>наблюдение; тестирование;</a:t>
                      </a:r>
                    </a:p>
                    <a:p>
                      <a:pPr indent="82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82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82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82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82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педагогическое наблюдение; тестирование;</a:t>
                      </a:r>
                    </a:p>
                    <a:p>
                      <a:pPr indent="82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82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зачётные занятия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53" marR="6295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41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767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84742"/>
            <a:ext cx="9144000" cy="13255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ПРОГРАММА </a:t>
            </a:r>
            <a:r>
              <a:rPr lang="ru-RU" sz="2800" b="1" dirty="0">
                <a:solidFill>
                  <a:schemeClr val="bg1"/>
                </a:solidFill>
              </a:rPr>
              <a:t>УЧЕБНОГО КУРСА ДОПОЛНИТЕЛЬНОГО ОБРАЗОВАНИЯ «ФОРМУЛА БЕЗОПАСНОСТИ: НАУЧИСЬ СПАСАТЬ ЖИЗНЬ!»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10367"/>
            <a:ext cx="7886700" cy="4351338"/>
          </a:xfrm>
        </p:spPr>
        <p:txBody>
          <a:bodyPr/>
          <a:lstStyle/>
          <a:p>
            <a:r>
              <a:rPr lang="ru-RU" dirty="0"/>
              <a:t>Целью данной Примерной программы является формирование и совершенствование у обучающихся компетенции в области оказания первой помощи при несчастных случаях, травмах, отравлениях и других состояниях, угрожающих жизни и здоровью.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580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0506"/>
            <a:ext cx="9144000" cy="13255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ПРОГРАММА УЧЕБНОГО КУРСА ДОПОЛНИТЕЛЬНОГО ОБРАЗОВАНИЯ «ФОРМУЛА БЕЗОПАСНОСТИ: 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НАУЧИСЬ </a:t>
            </a:r>
            <a:r>
              <a:rPr lang="ru-RU" sz="2800" b="1" dirty="0">
                <a:solidFill>
                  <a:schemeClr val="bg1"/>
                </a:solidFill>
              </a:rPr>
              <a:t>СПАСАТЬ ЖИЗНЬ!»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894900"/>
            <a:ext cx="8388350" cy="4963099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/>
              <a:t>личностные </a:t>
            </a:r>
            <a:r>
              <a:rPr lang="ru-RU" dirty="0"/>
              <a:t> -  формирование гражданской позиции по необходимости оказания первой помощи пострадавшим, личностной культуры </a:t>
            </a:r>
            <a:r>
              <a:rPr lang="ru-RU" dirty="0" err="1"/>
              <a:t>допсихологической</a:t>
            </a:r>
            <a:r>
              <a:rPr lang="ru-RU" dirty="0"/>
              <a:t> поддержки при оказании первой помощи, навыков активной общественной профилактики экстремальных ситуаций в окружающем пространстве;</a:t>
            </a:r>
          </a:p>
          <a:p>
            <a:r>
              <a:rPr lang="ru-RU" b="1" u="sng" dirty="0" err="1"/>
              <a:t>метапредметные</a:t>
            </a:r>
            <a:r>
              <a:rPr lang="ru-RU" dirty="0"/>
              <a:t>  -  развитие  познавательного интереса  методам и средствам оказания первой помощи и </a:t>
            </a:r>
            <a:r>
              <a:rPr lang="ru-RU" dirty="0" err="1"/>
              <a:t>допсихологической</a:t>
            </a:r>
            <a:r>
              <a:rPr lang="ru-RU" dirty="0"/>
              <a:t> поддержки  и потребности  в  развитии навыков оказания первой помощи; навыков организационно-проектировочной </a:t>
            </a:r>
            <a:r>
              <a:rPr lang="ru-RU" dirty="0" err="1"/>
              <a:t>деятельностив</a:t>
            </a:r>
            <a:r>
              <a:rPr lang="ru-RU" dirty="0"/>
              <a:t> условиях экстремальных ситуаций; </a:t>
            </a:r>
          </a:p>
          <a:p>
            <a:r>
              <a:rPr lang="ru-RU" b="1" u="sng" dirty="0"/>
              <a:t>образовательные  (предметные)  </a:t>
            </a:r>
            <a:r>
              <a:rPr lang="ru-RU" dirty="0"/>
              <a:t>-  формирование нормативно-правовой компетенции в области ответственности за эффективность своих действий, приобретение  практических компетенций по оказанию первой помощи и </a:t>
            </a:r>
            <a:r>
              <a:rPr lang="ru-RU" dirty="0" err="1"/>
              <a:t>допсихологической</a:t>
            </a:r>
            <a:r>
              <a:rPr lang="ru-RU" dirty="0"/>
              <a:t> поддержки</a:t>
            </a:r>
          </a:p>
        </p:txBody>
      </p:sp>
    </p:spTree>
    <p:extLst>
      <p:ext uri="{BB962C8B-B14F-4D97-AF65-F5344CB8AC3E}">
        <p14:creationId xmlns:p14="http://schemas.microsoft.com/office/powerpoint/2010/main" val="398009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73273"/>
            <a:ext cx="9144000" cy="92233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 smtClean="0"/>
              <a:t>Программы и 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2005070"/>
            <a:ext cx="8661400" cy="4637029"/>
          </a:xfrm>
        </p:spPr>
        <p:txBody>
          <a:bodyPr>
            <a:normAutofit fontScale="85000" lnSpcReduction="10000"/>
          </a:bodyPr>
          <a:lstStyle/>
          <a:p>
            <a:r>
              <a:rPr lang="ru-RU" sz="3000" dirty="0">
                <a:solidFill>
                  <a:srgbClr val="C00000"/>
                </a:solidFill>
              </a:rPr>
              <a:t>ПРОГРАММА КУРСА ВНЕУРОЧНОЙ </a:t>
            </a:r>
            <a:r>
              <a:rPr lang="ru-RU" sz="3000" dirty="0" smtClean="0">
                <a:solidFill>
                  <a:srgbClr val="C00000"/>
                </a:solidFill>
              </a:rPr>
              <a:t>ДЕЯТЕЛЬНОСТИ «</a:t>
            </a:r>
            <a:r>
              <a:rPr lang="ru-RU" sz="3000" dirty="0">
                <a:solidFill>
                  <a:srgbClr val="C00000"/>
                </a:solidFill>
              </a:rPr>
              <a:t>ФОРМУЛА  БЕЗОПАСНОСТИ: ПЕРВЫЕ ШАГИ</a:t>
            </a:r>
            <a:r>
              <a:rPr lang="ru-RU" sz="3000" dirty="0" smtClean="0">
                <a:solidFill>
                  <a:srgbClr val="C00000"/>
                </a:solidFill>
              </a:rPr>
              <a:t>» 2-4 классы</a:t>
            </a:r>
          </a:p>
          <a:p>
            <a:endParaRPr lang="ru-RU" sz="3000" dirty="0" smtClean="0">
              <a:solidFill>
                <a:srgbClr val="C00000"/>
              </a:solidFill>
            </a:endParaRPr>
          </a:p>
          <a:p>
            <a:r>
              <a:rPr lang="ru-RU" sz="3000" dirty="0">
                <a:solidFill>
                  <a:srgbClr val="002060"/>
                </a:solidFill>
              </a:rPr>
              <a:t>ПРИМЕРНАЯ </a:t>
            </a:r>
            <a:r>
              <a:rPr lang="ru-RU" sz="3000" dirty="0" smtClean="0">
                <a:solidFill>
                  <a:srgbClr val="002060"/>
                </a:solidFill>
              </a:rPr>
              <a:t>ПРОГРАММА УЧЕБНОГО </a:t>
            </a:r>
            <a:r>
              <a:rPr lang="ru-RU" sz="3000" dirty="0">
                <a:solidFill>
                  <a:srgbClr val="002060"/>
                </a:solidFill>
              </a:rPr>
              <a:t>КУРСА </a:t>
            </a:r>
            <a:r>
              <a:rPr lang="ru-RU" sz="3000" dirty="0" smtClean="0">
                <a:solidFill>
                  <a:srgbClr val="002060"/>
                </a:solidFill>
              </a:rPr>
              <a:t>ДОПОЛНИТЕЛЬНОГО ОБРАЗОВАНИЯ  </a:t>
            </a:r>
            <a:r>
              <a:rPr lang="ru-RU" sz="3000" dirty="0">
                <a:solidFill>
                  <a:srgbClr val="002060"/>
                </a:solidFill>
              </a:rPr>
              <a:t>«ФОРМУЛА БЕЗОПАСНОСТИ</a:t>
            </a:r>
            <a:r>
              <a:rPr lang="ru-RU" sz="3000" dirty="0" smtClean="0">
                <a:solidFill>
                  <a:srgbClr val="002060"/>
                </a:solidFill>
              </a:rPr>
              <a:t>: ОСНОВЫ </a:t>
            </a:r>
            <a:r>
              <a:rPr lang="ru-RU" sz="3000" dirty="0">
                <a:solidFill>
                  <a:srgbClr val="002060"/>
                </a:solidFill>
              </a:rPr>
              <a:t>ОКАЗАНИЯ ПЕРВОЙ ПОМОЩИ</a:t>
            </a:r>
            <a:r>
              <a:rPr lang="ru-RU" sz="3000" dirty="0" smtClean="0">
                <a:solidFill>
                  <a:srgbClr val="002060"/>
                </a:solidFill>
              </a:rPr>
              <a:t>»</a:t>
            </a:r>
          </a:p>
          <a:p>
            <a:endParaRPr lang="ru-RU" sz="3000" dirty="0">
              <a:solidFill>
                <a:srgbClr val="002060"/>
              </a:solidFill>
            </a:endParaRPr>
          </a:p>
          <a:p>
            <a:r>
              <a:rPr lang="ru-RU" sz="3000" dirty="0" smtClean="0"/>
              <a:t>ПРИМЕРНАЯ </a:t>
            </a:r>
            <a:r>
              <a:rPr lang="ru-RU" sz="3000" dirty="0" smtClean="0"/>
              <a:t>ПРОГРАММА УЧЕБНОГО КУРСА ДОПОЛНИТЕЛЬНОГО ОБРАЗОВАНИЯ «</a:t>
            </a:r>
            <a:r>
              <a:rPr lang="ru-RU" sz="3000" dirty="0"/>
              <a:t>ФОРМУЛА БЕЗОПАСНОСТИ: НАУЧИСЬ СПАСАТЬ ЖИЗНЬ</a:t>
            </a:r>
            <a:r>
              <a:rPr lang="ru-RU" sz="3000" dirty="0" smtClean="0"/>
              <a:t>!»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906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0250" y="1939925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</a:t>
            </a:r>
            <a:r>
              <a:rPr lang="ru-RU" dirty="0" smtClean="0"/>
              <a:t>спользование </a:t>
            </a:r>
            <a:r>
              <a:rPr lang="ru-RU" dirty="0"/>
              <a:t>технологий и имитационного моделирования и ориентированных на практические действия в различных ситуациях. </a:t>
            </a:r>
            <a:endParaRPr lang="ru-RU" dirty="0" smtClean="0"/>
          </a:p>
          <a:p>
            <a:r>
              <a:rPr lang="ru-RU" dirty="0"/>
              <a:t>И</a:t>
            </a:r>
            <a:r>
              <a:rPr lang="ru-RU" dirty="0" smtClean="0"/>
              <a:t>спользование </a:t>
            </a:r>
            <a:r>
              <a:rPr lang="ru-RU" dirty="0"/>
              <a:t>в процессе обучения специального оборудования (манекенов, симуляторов), практикумов, тестов, ситуационных задач, конкурсов и соревнований. </a:t>
            </a:r>
            <a:endParaRPr lang="ru-RU" dirty="0" smtClean="0"/>
          </a:p>
          <a:p>
            <a:r>
              <a:rPr lang="ru-RU" dirty="0"/>
              <a:t>И</a:t>
            </a:r>
            <a:r>
              <a:rPr lang="ru-RU" dirty="0" smtClean="0"/>
              <a:t>спользование технологии </a:t>
            </a:r>
            <a:r>
              <a:rPr lang="ru-RU" dirty="0"/>
              <a:t>проектной деятельности в групповой и индивидуальной формах работы, интерактивные </a:t>
            </a:r>
            <a:r>
              <a:rPr lang="ru-RU" dirty="0" err="1"/>
              <a:t>медиаматериалы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61860"/>
            <a:ext cx="91440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Отличительные </a:t>
            </a:r>
            <a:r>
              <a:rPr lang="ru-RU" sz="3200" b="1" dirty="0" smtClean="0">
                <a:solidFill>
                  <a:schemeClr val="bg1"/>
                </a:solidFill>
              </a:rPr>
              <a:t>особенности программы</a:t>
            </a:r>
            <a:r>
              <a:rPr lang="ru-RU" sz="3200" dirty="0" smtClean="0">
                <a:solidFill>
                  <a:schemeClr val="bg1"/>
                </a:solidFill>
              </a:rPr>
              <a:t>: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59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7547"/>
            <a:ext cx="9144000" cy="8382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Содержание программы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850" y="1894901"/>
            <a:ext cx="8439150" cy="474719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Правовые вопросы и понятие безопасности оказания первой помощи. </a:t>
            </a:r>
          </a:p>
          <a:p>
            <a:r>
              <a:rPr lang="ru-RU" dirty="0"/>
              <a:t>Основы анатомии и физиологии человека. </a:t>
            </a:r>
          </a:p>
          <a:p>
            <a:r>
              <a:rPr lang="ru-RU" dirty="0"/>
              <a:t>Первая помощь при попадании инородных тел в дыхательные пути.</a:t>
            </a:r>
          </a:p>
          <a:p>
            <a:r>
              <a:rPr lang="ru-RU" dirty="0"/>
              <a:t>Сердечно-легочная реанимация.</a:t>
            </a:r>
          </a:p>
          <a:p>
            <a:r>
              <a:rPr lang="ru-RU" dirty="0"/>
              <a:t>Первая помощь при  потере сознания. </a:t>
            </a:r>
          </a:p>
          <a:p>
            <a:r>
              <a:rPr lang="ru-RU" dirty="0"/>
              <a:t>Первая помощь при кровотечениях.</a:t>
            </a:r>
          </a:p>
          <a:p>
            <a:r>
              <a:rPr lang="ru-RU" dirty="0"/>
              <a:t>Первая помощь при травмах опорно-двигательного аппарата и мягких тканей.</a:t>
            </a:r>
          </a:p>
          <a:p>
            <a:r>
              <a:rPr lang="ru-RU" dirty="0"/>
              <a:t> Первая помощь при отравлениях, укусах змей, насекомых, собак, аллергических реакциях.</a:t>
            </a:r>
          </a:p>
          <a:p>
            <a:r>
              <a:rPr lang="ru-RU" dirty="0"/>
              <a:t>Первая помощь при термической травме.</a:t>
            </a:r>
          </a:p>
          <a:p>
            <a:r>
              <a:rPr lang="ru-RU" dirty="0"/>
              <a:t>Первая помощь при утоплении, </a:t>
            </a:r>
            <a:r>
              <a:rPr lang="ru-RU" dirty="0" err="1"/>
              <a:t>электротравме</a:t>
            </a:r>
            <a:r>
              <a:rPr lang="ru-RU" dirty="0"/>
              <a:t>.</a:t>
            </a:r>
          </a:p>
          <a:p>
            <a:r>
              <a:rPr lang="ru-RU" dirty="0"/>
              <a:t>Оптимальное положение тела пострадавшего и </a:t>
            </a:r>
            <a:r>
              <a:rPr lang="ru-RU" dirty="0" err="1"/>
              <a:t>допсихологическая</a:t>
            </a:r>
            <a:r>
              <a:rPr lang="ru-RU" dirty="0"/>
              <a:t> поддержка</a:t>
            </a:r>
          </a:p>
          <a:p>
            <a:r>
              <a:rPr lang="ru-RU" dirty="0"/>
              <a:t>Решение ситуационных задач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1096" y="1086688"/>
            <a:ext cx="7404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Программа рассчитана на 16 часов, реализация программы может осуществляться в течение одного календарного года.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9286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3726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Технологическую</a:t>
            </a:r>
            <a:r>
              <a:rPr lang="ru-RU" sz="3200" b="1" dirty="0"/>
              <a:t> </a:t>
            </a:r>
            <a:r>
              <a:rPr lang="ru-RU" sz="3200" b="1" dirty="0">
                <a:solidFill>
                  <a:schemeClr val="bg1"/>
                </a:solidFill>
              </a:rPr>
              <a:t>основу программы составляют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5367" y="2020256"/>
            <a:ext cx="7886700" cy="4351338"/>
          </a:xfrm>
        </p:spPr>
        <p:txBody>
          <a:bodyPr/>
          <a:lstStyle/>
          <a:p>
            <a:r>
              <a:rPr lang="ru-RU" dirty="0" smtClean="0"/>
              <a:t>проектные </a:t>
            </a:r>
            <a:r>
              <a:rPr lang="ru-RU" dirty="0"/>
              <a:t>технологии; </a:t>
            </a:r>
          </a:p>
          <a:p>
            <a:r>
              <a:rPr lang="ru-RU" dirty="0"/>
              <a:t>педагогика сотрудничества; </a:t>
            </a:r>
          </a:p>
          <a:p>
            <a:r>
              <a:rPr lang="ru-RU" dirty="0" smtClean="0"/>
              <a:t>групповые </a:t>
            </a:r>
            <a:r>
              <a:rPr lang="ru-RU" dirty="0"/>
              <a:t>технологии; </a:t>
            </a:r>
          </a:p>
          <a:p>
            <a:r>
              <a:rPr lang="ru-RU" dirty="0"/>
              <a:t>технологии индивидуального обучения; </a:t>
            </a:r>
          </a:p>
          <a:p>
            <a:r>
              <a:rPr lang="ru-RU" dirty="0" smtClean="0"/>
              <a:t>игровые </a:t>
            </a:r>
            <a:r>
              <a:rPr lang="ru-RU" dirty="0"/>
              <a:t>технологии; </a:t>
            </a:r>
          </a:p>
          <a:p>
            <a:r>
              <a:rPr lang="ru-RU" dirty="0" smtClean="0"/>
              <a:t>проблемное </a:t>
            </a:r>
            <a:r>
              <a:rPr lang="ru-RU" dirty="0"/>
              <a:t>обучение.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196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6620"/>
            <a:ext cx="9144000" cy="9271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Планируемые результаты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450" y="1123720"/>
            <a:ext cx="8845550" cy="5734279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Личностные:</a:t>
            </a:r>
            <a:endParaRPr lang="ru-RU" dirty="0"/>
          </a:p>
          <a:p>
            <a:pPr lvl="0"/>
            <a:r>
              <a:rPr lang="ru-RU" dirty="0"/>
              <a:t>становление собственного представления о ценности жизни и в окружающем мире; </a:t>
            </a:r>
          </a:p>
          <a:p>
            <a:pPr lvl="0"/>
            <a:r>
              <a:rPr lang="ru-RU" dirty="0"/>
              <a:t>осознание личностной позиции о праве и обязанности оказания первой помощи;</a:t>
            </a:r>
          </a:p>
          <a:p>
            <a:pPr lvl="0"/>
            <a:r>
              <a:rPr lang="ru-RU" dirty="0"/>
              <a:t>приобретение опыта участия в делах, приносящих пользу людям;</a:t>
            </a:r>
          </a:p>
          <a:p>
            <a:pPr lvl="0"/>
            <a:r>
              <a:rPr lang="ru-RU" dirty="0"/>
              <a:t>самостоятельность противостояния ситуациям</a:t>
            </a:r>
            <a:r>
              <a:rPr lang="ru-RU" dirty="0" smtClean="0"/>
              <a:t>, </a:t>
            </a:r>
            <a:r>
              <a:rPr lang="ru-RU" dirty="0"/>
              <a:t>которые угрожают </a:t>
            </a:r>
            <a:r>
              <a:rPr lang="ru-RU" dirty="0" smtClean="0"/>
              <a:t>безопасности и здоровью;</a:t>
            </a:r>
          </a:p>
          <a:p>
            <a:r>
              <a:rPr lang="ru-RU" dirty="0" smtClean="0"/>
              <a:t>убежденность в необходимости освоения методов оказания первой помощи.</a:t>
            </a:r>
          </a:p>
          <a:p>
            <a:pPr marL="0" indent="0">
              <a:buNone/>
            </a:pPr>
            <a:endParaRPr lang="ru-RU" sz="1400" dirty="0" smtClean="0"/>
          </a:p>
          <a:p>
            <a:r>
              <a:rPr lang="ru-RU" b="1" i="1" dirty="0" err="1" smtClean="0"/>
              <a:t>Метапредметные</a:t>
            </a:r>
            <a:r>
              <a:rPr lang="ru-RU" b="1" i="1" dirty="0" smtClean="0"/>
              <a:t>:</a:t>
            </a:r>
            <a:endParaRPr lang="ru-RU" dirty="0"/>
          </a:p>
          <a:p>
            <a:pPr lvl="0"/>
            <a:r>
              <a:rPr lang="ru-RU" dirty="0" smtClean="0"/>
              <a:t>согласование познавательно-практической  </a:t>
            </a:r>
            <a:r>
              <a:rPr lang="ru-RU" dirty="0"/>
              <a:t>деятельности с другими ее участниками;</a:t>
            </a:r>
          </a:p>
          <a:p>
            <a:pPr lvl="0"/>
            <a:r>
              <a:rPr lang="ru-RU" dirty="0"/>
              <a:t>уметь оценить степень успешности своей </a:t>
            </a:r>
            <a:r>
              <a:rPr lang="ru-RU" dirty="0" smtClean="0"/>
              <a:t>деятельности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толерантное отношение к людям иных позиций и интересов, </a:t>
            </a:r>
          </a:p>
          <a:p>
            <a:pPr lvl="0"/>
            <a:r>
              <a:rPr lang="ru-RU" dirty="0"/>
              <a:t>способность выбирать </a:t>
            </a:r>
            <a:r>
              <a:rPr lang="ru-RU" dirty="0" smtClean="0"/>
              <a:t>смысловые </a:t>
            </a:r>
            <a:r>
              <a:rPr lang="ru-RU" dirty="0"/>
              <a:t>установки в своих действиях и </a:t>
            </a:r>
            <a:r>
              <a:rPr lang="ru-RU" dirty="0" smtClean="0"/>
              <a:t>поступках,</a:t>
            </a:r>
            <a:endParaRPr lang="ru-RU" dirty="0"/>
          </a:p>
          <a:p>
            <a:pPr lvl="0"/>
            <a:r>
              <a:rPr lang="ru-RU" dirty="0" smtClean="0"/>
              <a:t>Умение обосновать </a:t>
            </a:r>
            <a:r>
              <a:rPr lang="ru-RU" dirty="0"/>
              <a:t>важность и значение владения методами </a:t>
            </a:r>
            <a:r>
              <a:rPr lang="ru-RU" dirty="0" smtClean="0"/>
              <a:t>первой помощи;</a:t>
            </a:r>
            <a:endParaRPr lang="ru-RU" dirty="0"/>
          </a:p>
          <a:p>
            <a:r>
              <a:rPr lang="ru-RU" dirty="0" smtClean="0"/>
              <a:t>использование </a:t>
            </a:r>
            <a:r>
              <a:rPr lang="ru-RU" dirty="0"/>
              <a:t>знаний первой помощи в повседневной жизни</a:t>
            </a:r>
          </a:p>
        </p:txBody>
      </p:sp>
    </p:spTree>
    <p:extLst>
      <p:ext uri="{BB962C8B-B14F-4D97-AF65-F5344CB8AC3E}">
        <p14:creationId xmlns:p14="http://schemas.microsoft.com/office/powerpoint/2010/main" val="2911074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0" y="0"/>
            <a:ext cx="9112250" cy="1325563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bg1"/>
                </a:solidFill>
              </a:rPr>
              <a:t>Методические </a:t>
            </a:r>
            <a:r>
              <a:rPr lang="ru-RU" b="1" dirty="0">
                <a:solidFill>
                  <a:schemeClr val="bg1"/>
                </a:solidFill>
              </a:rPr>
              <a:t>рекомендации по проведению практических занятий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470024"/>
            <a:ext cx="8426450" cy="5172075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/>
              <a:t>1. Практические занятия под руководством учителя</a:t>
            </a:r>
            <a:r>
              <a:rPr lang="ru-RU" i="1" dirty="0"/>
              <a:t>. </a:t>
            </a:r>
            <a:r>
              <a:rPr lang="ru-RU" dirty="0"/>
              <a:t>Участие учителя ускоряет процесс отработки практических навыков, например, отработку надавливаний на грудину в комбинации с искусственной вентиляцией легких при сердечно-легочной реанимации. Во время практических занятий учителю необходимо: </a:t>
            </a:r>
          </a:p>
          <a:p>
            <a:pPr lvl="0"/>
            <a:r>
              <a:rPr lang="ru-RU" dirty="0"/>
              <a:t>расположить обучающихся таким образом, чтобы видеть каждого из них; </a:t>
            </a:r>
          </a:p>
          <a:p>
            <a:pPr lvl="0"/>
            <a:r>
              <a:rPr lang="ru-RU" dirty="0"/>
              <a:t>при работе с манекенами, их головы располагать таким образом, чтобы они были обращены в одном направлении, а ученики находились с одной стороны по отношению к манекенам; </a:t>
            </a:r>
          </a:p>
          <a:p>
            <a:pPr lvl="0"/>
            <a:r>
              <a:rPr lang="ru-RU" dirty="0"/>
              <a:t>располагать пары учеников отрабатывающих определенное действие так, чтобы учитель мог следить за техникой и обеспечивать безопасность каждой из них;</a:t>
            </a:r>
          </a:p>
          <a:p>
            <a:pPr lvl="0"/>
            <a:r>
              <a:rPr lang="ru-RU" dirty="0" smtClean="0"/>
              <a:t>вовремя </a:t>
            </a:r>
            <a:r>
              <a:rPr lang="ru-RU" dirty="0"/>
              <a:t>исправлять ошибки, допущенные учениками, иначе в </a:t>
            </a:r>
            <a:r>
              <a:rPr lang="ru-RU" dirty="0" smtClean="0"/>
              <a:t>дальнейшем </a:t>
            </a:r>
            <a:r>
              <a:rPr lang="ru-RU" dirty="0"/>
              <a:t>они будут действовать неправильно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если </a:t>
            </a:r>
            <a:r>
              <a:rPr lang="ru-RU" dirty="0"/>
              <a:t>ученик постоянно </a:t>
            </a:r>
            <a:r>
              <a:rPr lang="ru-RU" dirty="0" smtClean="0"/>
              <a:t>повторяет </a:t>
            </a:r>
            <a:r>
              <a:rPr lang="ru-RU" dirty="0"/>
              <a:t>одну и то же ошибку, дать ему четкие пояснения и проделать вместе с ним все упражнение;</a:t>
            </a:r>
          </a:p>
          <a:p>
            <a:pPr lvl="0"/>
            <a:r>
              <a:rPr lang="ru-RU" dirty="0"/>
              <a:t>поощрять учеников задавать вопросы, </a:t>
            </a:r>
            <a:r>
              <a:rPr lang="ru-RU" dirty="0" smtClean="0"/>
              <a:t>и </a:t>
            </a:r>
            <a:r>
              <a:rPr lang="ru-RU" dirty="0"/>
              <a:t>при необходимости быть всегда готовым прийти на помощь; </a:t>
            </a:r>
          </a:p>
          <a:p>
            <a:pPr lvl="0"/>
            <a:r>
              <a:rPr lang="ru-RU" dirty="0"/>
              <a:t>на протяжении всего занятия обращать внимание учеников на то, что они делают правильно и что неправильно; </a:t>
            </a:r>
          </a:p>
          <a:p>
            <a:pPr lvl="0"/>
            <a:r>
              <a:rPr lang="ru-RU" dirty="0"/>
              <a:t>создать во время занятий доброжелательную атмосферу, ученики лучше усваивают материал, если им постоянно напоминать, что у них все получается.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690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0" y="0"/>
            <a:ext cx="9112250" cy="1325563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bg1"/>
                </a:solidFill>
              </a:rPr>
              <a:t>Методические </a:t>
            </a:r>
            <a:r>
              <a:rPr lang="ru-RU" b="1" dirty="0">
                <a:solidFill>
                  <a:schemeClr val="bg1"/>
                </a:solidFill>
              </a:rPr>
              <a:t>рекомендации по проведению практических занятий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470024"/>
            <a:ext cx="8426450" cy="50958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2. </a:t>
            </a:r>
            <a:r>
              <a:rPr lang="ru-RU" b="1" i="1" dirty="0"/>
              <a:t>Практические занятия в парах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Работа </a:t>
            </a:r>
            <a:r>
              <a:rPr lang="ru-RU" dirty="0"/>
              <a:t>в парах дает возможность отрабатывать приемы первой помощи на живом человеке. Один из учеников изображает пострадавшего, другой оказывает первую помощь. Затем они меняются местами для того, чтобы каждый мог попрактиковаться.</a:t>
            </a:r>
          </a:p>
          <a:p>
            <a:r>
              <a:rPr lang="ru-RU" dirty="0" smtClean="0"/>
              <a:t>важно </a:t>
            </a:r>
            <a:r>
              <a:rPr lang="ru-RU" dirty="0"/>
              <a:t>при этом соблюдать меры безопасности и не причинить вреда объекту первой помощи. С учетом этого учителю рекомендуется:</a:t>
            </a:r>
          </a:p>
          <a:p>
            <a:pPr lvl="0"/>
            <a:r>
              <a:rPr lang="ru-RU" dirty="0"/>
              <a:t>не позволять превращать </a:t>
            </a:r>
            <a:r>
              <a:rPr lang="ru-RU" dirty="0" smtClean="0"/>
              <a:t>практические упражнения в </a:t>
            </a:r>
            <a:r>
              <a:rPr lang="ru-RU" dirty="0"/>
              <a:t>игру, так как это может привести к травмам;</a:t>
            </a:r>
          </a:p>
          <a:p>
            <a:pPr lvl="0"/>
            <a:r>
              <a:rPr lang="ru-RU" dirty="0"/>
              <a:t>предупредить учеников о соблюдении мер безопасности при отработке приемов оказания первой помощи пострадавшему; </a:t>
            </a:r>
          </a:p>
          <a:p>
            <a:pPr lvl="0"/>
            <a:r>
              <a:rPr lang="ru-RU" dirty="0"/>
              <a:t>объяснить ученикам о правильной имитации приемов. Например, достаточно лишь имитировать искусственную вентиляцию легких (по способу «изо рта в рот»), а надавливания на грудину и толчки только обозначать.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7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0" y="0"/>
            <a:ext cx="9112250" cy="1325563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bg1"/>
                </a:solidFill>
              </a:rPr>
              <a:t>Методические </a:t>
            </a:r>
            <a:r>
              <a:rPr lang="ru-RU" b="1" dirty="0">
                <a:solidFill>
                  <a:schemeClr val="bg1"/>
                </a:solidFill>
              </a:rPr>
              <a:t>рекомендации по проведению практических занятий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470024"/>
            <a:ext cx="8426450" cy="5095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/>
              <a:t>3. Практические занятия в парах (партнер выступает в </a:t>
            </a:r>
            <a:r>
              <a:rPr lang="ru-RU" b="1" i="1" dirty="0" smtClean="0"/>
              <a:t>роли «эксперта»).</a:t>
            </a:r>
            <a:endParaRPr lang="ru-RU" b="1" dirty="0"/>
          </a:p>
          <a:p>
            <a:r>
              <a:rPr lang="ru-RU" dirty="0"/>
              <a:t>Такой вид практических занятий позволяет каждому ученику индивидуально отрабатывать приемы первой помощи. </a:t>
            </a:r>
            <a:r>
              <a:rPr lang="ru-RU" dirty="0" smtClean="0"/>
              <a:t>Во </a:t>
            </a:r>
            <a:r>
              <a:rPr lang="ru-RU" dirty="0"/>
              <a:t>время выполнения упражнения </a:t>
            </a:r>
            <a:r>
              <a:rPr lang="ru-RU" dirty="0" smtClean="0"/>
              <a:t>«</a:t>
            </a:r>
            <a:r>
              <a:rPr lang="ru-RU" dirty="0" smtClean="0"/>
              <a:t>эксперт»</a:t>
            </a:r>
            <a:r>
              <a:rPr lang="ru-RU" dirty="0" smtClean="0"/>
              <a:t> </a:t>
            </a:r>
            <a:r>
              <a:rPr lang="ru-RU" dirty="0"/>
              <a:t>указывает на возможные ошибки с тем, чтобы «спасатель» выполнял приемы правильно. </a:t>
            </a:r>
            <a:r>
              <a:rPr lang="ru-RU" dirty="0" smtClean="0"/>
              <a:t>«Эксперт</a:t>
            </a:r>
            <a:r>
              <a:rPr lang="ru-RU" dirty="0"/>
              <a:t>» может </a:t>
            </a:r>
            <a:r>
              <a:rPr lang="ru-RU" dirty="0"/>
              <a:t>также отмечать все правильные действия «спасателя</a:t>
            </a:r>
            <a:r>
              <a:rPr lang="ru-RU" dirty="0" smtClean="0"/>
              <a:t>»;</a:t>
            </a:r>
            <a:endParaRPr lang="ru-RU" dirty="0"/>
          </a:p>
          <a:p>
            <a:r>
              <a:rPr lang="ru-RU" dirty="0" smtClean="0"/>
              <a:t>Сначала </a:t>
            </a:r>
            <a:r>
              <a:rPr lang="ru-RU" dirty="0"/>
              <a:t>следует показать в паре с одним из учеников, как использовать алгоритм. Это должно помочь ученикам запомнить последовательность действий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531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150" y="1495424"/>
            <a:ext cx="8553450" cy="51593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/>
              <a:t>4. Подготовка ролевых игр. </a:t>
            </a:r>
            <a:endParaRPr lang="ru-RU" b="1" i="1" dirty="0" smtClean="0"/>
          </a:p>
          <a:p>
            <a:r>
              <a:rPr lang="ru-RU" dirty="0" smtClean="0"/>
              <a:t>При </a:t>
            </a:r>
            <a:r>
              <a:rPr lang="ru-RU" dirty="0"/>
              <a:t>подготовке ролевых игр следует учитывать, что ситуация должна:</a:t>
            </a:r>
          </a:p>
          <a:p>
            <a:pPr lvl="0"/>
            <a:r>
              <a:rPr lang="ru-RU" dirty="0"/>
              <a:t>быть реалистичной (взята из реальной жизни);</a:t>
            </a:r>
          </a:p>
          <a:p>
            <a:pPr lvl="0"/>
            <a:r>
              <a:rPr lang="ru-RU" dirty="0"/>
              <a:t>быть простой и понятной (одна задача, один прием, одно место действия);</a:t>
            </a:r>
          </a:p>
          <a:p>
            <a:pPr lvl="0"/>
            <a:r>
              <a:rPr lang="ru-RU" dirty="0"/>
              <a:t>поддаваться адаптации и проигрываться в разных местах (в классе, на улице, на лестничной площадке и т.п.). В этом случае не надо каждый раз придумывать новые сюжеты;</a:t>
            </a:r>
          </a:p>
          <a:p>
            <a:pPr lvl="0"/>
            <a:r>
              <a:rPr lang="ru-RU" dirty="0" smtClean="0"/>
              <a:t>заранее </a:t>
            </a:r>
            <a:r>
              <a:rPr lang="ru-RU" dirty="0"/>
              <a:t>определите все необходимые элементы: место действия, обстоятельства, признаки и симптомы, их развитие, реквизит;</a:t>
            </a:r>
          </a:p>
          <a:p>
            <a:pPr lvl="0"/>
            <a:r>
              <a:rPr lang="ru-RU" dirty="0"/>
              <a:t>поддаваться оценке. Если каждая ситуация правильно спланирована (проста, реалистична и точна) и связана с данной задачей обучения, то проще проводить оценку.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1750" y="0"/>
            <a:ext cx="9112250" cy="1325563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smtClean="0"/>
              <a:t/>
            </a:r>
            <a:br>
              <a:rPr lang="ru-RU" b="1" smtClean="0"/>
            </a:br>
            <a:r>
              <a:rPr lang="ru-RU" b="1" smtClean="0">
                <a:solidFill>
                  <a:schemeClr val="bg1"/>
                </a:solidFill>
              </a:rPr>
              <a:t>Методические рекомендации по проведению практических занятий</a:t>
            </a:r>
            <a:r>
              <a:rPr lang="ru-RU" smtClean="0">
                <a:solidFill>
                  <a:schemeClr val="bg1"/>
                </a:solidFill>
              </a:rPr>
              <a:t/>
            </a:r>
            <a:br>
              <a:rPr lang="ru-RU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54298"/>
            <a:ext cx="91440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/>
              <a:t>ПРОГРАММА </a:t>
            </a:r>
            <a:r>
              <a:rPr lang="ru-RU" sz="3100" b="1" dirty="0"/>
              <a:t>КУРСА ВНЕУРОЧНОЙ ДЕЯТЕЛЬНОСТИ</a:t>
            </a:r>
            <a:br>
              <a:rPr lang="ru-RU" sz="3100" b="1" dirty="0"/>
            </a:br>
            <a:r>
              <a:rPr lang="ru-RU" sz="3100" b="1" dirty="0"/>
              <a:t>  </a:t>
            </a:r>
            <a:r>
              <a:rPr lang="ru-RU" sz="3100" b="1" dirty="0" smtClean="0"/>
              <a:t> </a:t>
            </a:r>
            <a:r>
              <a:rPr lang="ru-RU" sz="3100" b="1" dirty="0"/>
              <a:t>«ФОРМУЛА  БЕЗОПАСНОСТИ: ПЕРВЫЕ ШАГИ»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13541"/>
            <a:ext cx="7886700" cy="3863421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Цель программы</a:t>
            </a:r>
            <a:r>
              <a:rPr lang="ru-RU" i="1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формирование </a:t>
            </a:r>
            <a:r>
              <a:rPr lang="ru-RU" dirty="0"/>
              <a:t>готовности к поведению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условиях чрезвычайных ситуаций,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умения </a:t>
            </a:r>
            <a:r>
              <a:rPr lang="ru-RU" dirty="0"/>
              <a:t>оказывать первую помощь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 </a:t>
            </a:r>
            <a:r>
              <a:rPr lang="ru-RU" dirty="0"/>
              <a:t>условиях чрезвычайных ситуаций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  </a:t>
            </a:r>
            <a:r>
              <a:rPr lang="ru-RU" dirty="0"/>
              <a:t>обучающихся  </a:t>
            </a:r>
            <a:r>
              <a:rPr lang="ru-RU" dirty="0" smtClean="0"/>
              <a:t>2–4  </a:t>
            </a:r>
            <a:r>
              <a:rPr lang="ru-RU" dirty="0"/>
              <a:t>классов</a:t>
            </a:r>
          </a:p>
        </p:txBody>
      </p:sp>
    </p:spTree>
    <p:extLst>
      <p:ext uri="{BB962C8B-B14F-4D97-AF65-F5344CB8AC3E}">
        <p14:creationId xmlns:p14="http://schemas.microsoft.com/office/powerpoint/2010/main" val="374484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9995"/>
            <a:ext cx="91440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100" b="1" dirty="0" smtClean="0"/>
              <a:t>ПРОГРАММА </a:t>
            </a:r>
            <a:r>
              <a:rPr lang="ru-RU" sz="3100" b="1" dirty="0"/>
              <a:t>КУРСА ВНЕУРОЧНОЙ ДЕЯТЕЛЬНОСТИ</a:t>
            </a:r>
            <a:br>
              <a:rPr lang="ru-RU" sz="3100" b="1" dirty="0"/>
            </a:br>
            <a:r>
              <a:rPr lang="ru-RU" sz="3100" b="1" dirty="0"/>
              <a:t>   «ФОРМУЛА  БЕЗОПАСНОСТИ: ПЕРВЫЕ ШАГИ</a:t>
            </a:r>
            <a:r>
              <a:rPr lang="ru-RU" sz="3100" b="1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079013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Задачи программы:</a:t>
            </a:r>
            <a:endParaRPr lang="ru-RU" dirty="0"/>
          </a:p>
          <a:p>
            <a:pPr lvl="0"/>
            <a:r>
              <a:rPr lang="ru-RU" dirty="0"/>
              <a:t>развитие у детей чувства ответственности за свое поведение, бережного отношения к своему здоровью и здоровью окружающих; </a:t>
            </a:r>
          </a:p>
          <a:p>
            <a:pPr lvl="0"/>
            <a:r>
              <a:rPr lang="ru-RU" dirty="0"/>
              <a:t>выработка необходимых умений и навыков безопасного поведения в повседневной жизни и в случае возникновения различных опасных и чрезвычайных ситуаций;</a:t>
            </a:r>
          </a:p>
          <a:p>
            <a:pPr lvl="0"/>
            <a:r>
              <a:rPr lang="ru-RU" dirty="0"/>
              <a:t>стимулирование у ребенка самостоятельности в принятии решений и выработка умений и навыков безопасного поведения в реальной жизни;</a:t>
            </a:r>
          </a:p>
          <a:p>
            <a:pPr lvl="0"/>
            <a:r>
              <a:rPr lang="ru-RU" dirty="0"/>
              <a:t>формирование у детей потребности предвидеть возможные жизненные экстремальные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82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2708"/>
            <a:ext cx="9144000" cy="70167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Дидактические </a:t>
            </a:r>
            <a:r>
              <a:rPr lang="ru-RU" sz="2800" b="1" dirty="0"/>
              <a:t>подходы и принципы </a:t>
            </a:r>
            <a:r>
              <a:rPr lang="ru-RU" sz="2800" b="1" dirty="0" smtClean="0"/>
              <a:t>реализации </a:t>
            </a:r>
            <a:r>
              <a:rPr lang="ru-RU" sz="2800" b="1" dirty="0" smtClean="0"/>
              <a:t>программы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975" y="1311006"/>
            <a:ext cx="8528050" cy="5398113"/>
          </a:xfrm>
        </p:spPr>
        <p:txBody>
          <a:bodyPr>
            <a:normAutofit fontScale="70000" lnSpcReduction="20000"/>
          </a:bodyPr>
          <a:lstStyle/>
          <a:p>
            <a:r>
              <a:rPr lang="ru-RU" sz="3300" b="1" i="1" dirty="0" smtClean="0"/>
              <a:t>Преемственность</a:t>
            </a:r>
            <a:r>
              <a:rPr lang="ru-RU" sz="3300" i="1" dirty="0"/>
              <a:t>.</a:t>
            </a:r>
            <a:r>
              <a:rPr lang="ru-RU" sz="3300" b="1" dirty="0"/>
              <a:t> </a:t>
            </a:r>
            <a:r>
              <a:rPr lang="ru-RU" sz="3300" dirty="0"/>
              <a:t>Обучение младших школьников должно опираться на уже усвоенные ими знания, умения и навыки, полученные </a:t>
            </a:r>
            <a:r>
              <a:rPr lang="ru-RU" sz="3300" dirty="0" smtClean="0"/>
              <a:t>ранее.</a:t>
            </a:r>
            <a:endParaRPr lang="ru-RU" sz="3300" dirty="0"/>
          </a:p>
          <a:p>
            <a:r>
              <a:rPr lang="ru-RU" sz="3300" b="1" i="1" dirty="0"/>
              <a:t>Последовательность и постепенность</a:t>
            </a:r>
            <a:r>
              <a:rPr lang="ru-RU" sz="3300" i="1" dirty="0"/>
              <a:t>.</a:t>
            </a:r>
            <a:r>
              <a:rPr lang="ru-RU" sz="3300" b="1" dirty="0"/>
              <a:t> </a:t>
            </a:r>
            <a:r>
              <a:rPr lang="ru-RU" sz="3300" dirty="0"/>
              <a:t>Знания </a:t>
            </a:r>
            <a:r>
              <a:rPr lang="ru-RU" sz="3300" dirty="0" smtClean="0"/>
              <a:t>следует </a:t>
            </a:r>
            <a:r>
              <a:rPr lang="ru-RU" sz="3300" dirty="0"/>
              <a:t>давать </a:t>
            </a:r>
            <a:r>
              <a:rPr lang="ru-RU" sz="3300" dirty="0" smtClean="0"/>
              <a:t>постепенно</a:t>
            </a:r>
            <a:r>
              <a:rPr lang="ru-RU" sz="3300" dirty="0"/>
              <a:t>.</a:t>
            </a:r>
          </a:p>
          <a:p>
            <a:r>
              <a:rPr lang="ru-RU" sz="3300" b="1" i="1" dirty="0"/>
              <a:t>Принцип развивающего обучения.</a:t>
            </a:r>
            <a:r>
              <a:rPr lang="ru-RU" sz="3300" b="1" dirty="0"/>
              <a:t> </a:t>
            </a:r>
            <a:r>
              <a:rPr lang="ru-RU" sz="3300" dirty="0" smtClean="0"/>
              <a:t>Успешность </a:t>
            </a:r>
            <a:r>
              <a:rPr lang="ru-RU" sz="3300" dirty="0"/>
              <a:t>обучения определяется способностью ребенка самостоятельно объяснить, почему он должен поступить именно так, а не иначе, осознанно вести себя в реальных условиях.</a:t>
            </a:r>
          </a:p>
          <a:p>
            <a:r>
              <a:rPr lang="ru-RU" sz="3300" b="1" i="1" dirty="0"/>
              <a:t>Доступность.</a:t>
            </a:r>
            <a:r>
              <a:rPr lang="ru-RU" sz="3300" b="1" dirty="0"/>
              <a:t> </a:t>
            </a:r>
            <a:r>
              <a:rPr lang="ru-RU" sz="3300" dirty="0"/>
              <a:t>Учебный материал должен быть изложен в доступной форме. </a:t>
            </a:r>
            <a:endParaRPr lang="ru-RU" sz="3300" dirty="0" smtClean="0"/>
          </a:p>
          <a:p>
            <a:r>
              <a:rPr lang="ru-RU" sz="3300" b="1" i="1" dirty="0" smtClean="0"/>
              <a:t>Наглядность</a:t>
            </a:r>
            <a:r>
              <a:rPr lang="ru-RU" sz="3300" i="1" dirty="0"/>
              <a:t>.</a:t>
            </a:r>
            <a:r>
              <a:rPr lang="ru-RU" sz="3300" b="1" dirty="0"/>
              <a:t> </a:t>
            </a:r>
            <a:r>
              <a:rPr lang="ru-RU" sz="3300" dirty="0" smtClean="0"/>
              <a:t>При </a:t>
            </a:r>
            <a:r>
              <a:rPr lang="ru-RU" sz="3300" dirty="0"/>
              <a:t>обучении </a:t>
            </a:r>
            <a:r>
              <a:rPr lang="ru-RU" sz="3300" dirty="0" smtClean="0"/>
              <a:t>необходимы </a:t>
            </a:r>
            <a:r>
              <a:rPr lang="ru-RU" sz="3300" dirty="0"/>
              <a:t>наглядные средства: учебные книжки-тетради с иллюстрированным материалом, плакаты, макеты, специальное оборудование для проведения игровых занятий, видеофильмы, компьютерные игры и т.д.</a:t>
            </a:r>
          </a:p>
          <a:p>
            <a:r>
              <a:rPr lang="ru-RU" sz="3300" dirty="0"/>
              <a:t> </a:t>
            </a:r>
            <a:r>
              <a:rPr lang="ru-RU" sz="3300" b="1" i="1" dirty="0"/>
              <a:t>Принцип единства воспитания и обучения</a:t>
            </a:r>
            <a:r>
              <a:rPr lang="ru-RU" sz="3300" i="1" dirty="0" smtClean="0"/>
              <a:t>. </a:t>
            </a:r>
            <a:r>
              <a:rPr lang="ru-RU" sz="3300" dirty="0" smtClean="0"/>
              <a:t>Необходимо </a:t>
            </a:r>
            <a:r>
              <a:rPr lang="ru-RU" sz="3300" dirty="0"/>
              <a:t>воспитывать у детей культуру поведения на улицах и дорогах, в общественных местах, в домашних условиях, отношения к окружающим, помощи и самопомощи пострадавшим.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60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94910"/>
            <a:ext cx="91440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Содержание программы  курса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выстроено </a:t>
            </a:r>
            <a:r>
              <a:rPr lang="ru-RU" sz="3200" b="1" dirty="0"/>
              <a:t>по трём линиям: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655065"/>
            <a:ext cx="7886700" cy="4105792"/>
          </a:xfrm>
        </p:spPr>
        <p:txBody>
          <a:bodyPr/>
          <a:lstStyle/>
          <a:p>
            <a:pPr lvl="0"/>
            <a:r>
              <a:rPr lang="ru-RU" dirty="0" smtClean="0"/>
              <a:t>обеспечение </a:t>
            </a:r>
            <a:r>
              <a:rPr lang="ru-RU" dirty="0"/>
              <a:t>личной безопасности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в </a:t>
            </a:r>
            <a:r>
              <a:rPr lang="ru-RU" dirty="0"/>
              <a:t>повседневной жизни;</a:t>
            </a:r>
          </a:p>
          <a:p>
            <a:pPr lvl="0"/>
            <a:r>
              <a:rPr lang="ru-RU" dirty="0"/>
              <a:t>основы безопасного поведения человека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в </a:t>
            </a:r>
            <a:r>
              <a:rPr lang="ru-RU" dirty="0"/>
              <a:t>чрезвычайных ситуациях;</a:t>
            </a:r>
          </a:p>
          <a:p>
            <a:pPr lvl="0"/>
            <a:r>
              <a:rPr lang="ru-RU" dirty="0"/>
              <a:t>оказание первой помощи.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65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2877"/>
            <a:ext cx="9144000" cy="75247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3600" b="1" dirty="0"/>
              <a:t>Содержание программы включает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575" y="2278235"/>
            <a:ext cx="8324850" cy="2847975"/>
          </a:xfrm>
        </p:spPr>
        <p:txBody>
          <a:bodyPr>
            <a:normAutofit/>
          </a:bodyPr>
          <a:lstStyle/>
          <a:p>
            <a:r>
              <a:rPr lang="ru-RU" dirty="0" smtClean="0"/>
              <a:t>основы </a:t>
            </a:r>
            <a:r>
              <a:rPr lang="ru-RU" dirty="0"/>
              <a:t>здорового образа, </a:t>
            </a:r>
            <a:endParaRPr lang="ru-RU" dirty="0" smtClean="0"/>
          </a:p>
          <a:p>
            <a:r>
              <a:rPr lang="ru-RU" dirty="0"/>
              <a:t>о</a:t>
            </a:r>
            <a:r>
              <a:rPr lang="ru-RU" dirty="0" smtClean="0"/>
              <a:t>сновы защиты </a:t>
            </a:r>
            <a:r>
              <a:rPr lang="ru-RU" dirty="0"/>
              <a:t>человека в различных ситуациях, </a:t>
            </a:r>
            <a:endParaRPr lang="ru-RU" dirty="0" smtClean="0"/>
          </a:p>
          <a:p>
            <a:r>
              <a:rPr lang="ru-RU" dirty="0"/>
              <a:t>о</a:t>
            </a:r>
            <a:r>
              <a:rPr lang="ru-RU" dirty="0" smtClean="0"/>
              <a:t>сновы первой </a:t>
            </a:r>
            <a:r>
              <a:rPr lang="ru-RU" dirty="0"/>
              <a:t>помощи, </a:t>
            </a:r>
            <a:endParaRPr lang="ru-RU" dirty="0" smtClean="0"/>
          </a:p>
          <a:p>
            <a:r>
              <a:rPr lang="ru-RU" dirty="0" smtClean="0"/>
              <a:t>практические </a:t>
            </a:r>
            <a:r>
              <a:rPr lang="ru-RU" dirty="0"/>
              <a:t>занятия по правилам поведения в экстремальных </a:t>
            </a:r>
            <a:r>
              <a:rPr lang="ru-RU" dirty="0" smtClean="0"/>
              <a:t>ситуациях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04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327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Результаты </a:t>
            </a:r>
            <a:r>
              <a:rPr lang="ru-RU" sz="2800" b="1" dirty="0"/>
              <a:t>освоения курса внеурочной деятельности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150" y="803274"/>
            <a:ext cx="8832850" cy="6054726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Личностные</a:t>
            </a:r>
            <a:r>
              <a:rPr lang="ru-RU" b="1" dirty="0" smtClean="0"/>
              <a:t>: </a:t>
            </a:r>
            <a:endParaRPr lang="ru-RU" b="1" dirty="0"/>
          </a:p>
          <a:p>
            <a:pPr lvl="0"/>
            <a:r>
              <a:rPr lang="ru-RU" dirty="0"/>
              <a:t>развитие самостоятельности  и  личной  ответственности  за  свои поступки;</a:t>
            </a:r>
          </a:p>
          <a:p>
            <a:pPr lvl="0"/>
            <a:r>
              <a:rPr lang="ru-RU" dirty="0"/>
              <a:t>овладение  начальными  навыками  адаптации в  динамично изменяющемся и развивающемся мире;</a:t>
            </a:r>
          </a:p>
          <a:p>
            <a:pPr lvl="0"/>
            <a:r>
              <a:rPr lang="ru-RU" dirty="0" smtClean="0"/>
              <a:t>формирование </a:t>
            </a:r>
            <a:r>
              <a:rPr lang="ru-RU" dirty="0"/>
              <a:t>установки на безопасный, здоровый образ жизни, </a:t>
            </a:r>
          </a:p>
          <a:p>
            <a:pPr lvl="0"/>
            <a:r>
              <a:rPr lang="ru-RU" dirty="0"/>
              <a:t>формирование навыков первой помощи и самопомощи, безопасного поведения;</a:t>
            </a:r>
          </a:p>
          <a:p>
            <a:pPr lvl="0"/>
            <a:r>
              <a:rPr lang="ru-RU" dirty="0"/>
              <a:t>воспитание ответственного отношения к сохранению окружающей среды и </a:t>
            </a:r>
            <a:r>
              <a:rPr lang="ru-RU" dirty="0" smtClean="0"/>
              <a:t>пространства</a:t>
            </a:r>
            <a:endParaRPr lang="ru-RU" dirty="0"/>
          </a:p>
          <a:p>
            <a:r>
              <a:rPr lang="ru-RU" b="1" i="1" dirty="0" err="1" smtClean="0"/>
              <a:t>Метапредметные</a:t>
            </a:r>
            <a:r>
              <a:rPr lang="ru-RU" b="1" dirty="0" smtClean="0"/>
              <a:t>:</a:t>
            </a:r>
            <a:endParaRPr lang="ru-RU" b="1" dirty="0"/>
          </a:p>
          <a:p>
            <a:pPr lvl="0"/>
            <a:r>
              <a:rPr lang="ru-RU" dirty="0"/>
              <a:t>умение анализировать причины возникновения опасных и чрезвычайных ситуаций; </a:t>
            </a:r>
          </a:p>
          <a:p>
            <a:pPr lvl="0"/>
            <a:r>
              <a:rPr lang="ru-RU" dirty="0"/>
              <a:t>умение обобщать и сравнивать последствия опасных и чрезвычайных </a:t>
            </a:r>
            <a:r>
              <a:rPr lang="ru-RU" dirty="0" smtClean="0"/>
              <a:t>ситуаций,</a:t>
            </a:r>
            <a:endParaRPr lang="ru-RU" dirty="0"/>
          </a:p>
          <a:p>
            <a:pPr lvl="0"/>
            <a:r>
              <a:rPr lang="ru-RU" dirty="0"/>
              <a:t>освоение приемов действий в опасных и чрезвычайных </a:t>
            </a:r>
            <a:r>
              <a:rPr lang="ru-RU" dirty="0" smtClean="0"/>
              <a:t>ситуациях,</a:t>
            </a:r>
            <a:endParaRPr lang="ru-RU" dirty="0"/>
          </a:p>
          <a:p>
            <a:pPr lvl="0"/>
            <a:r>
              <a:rPr lang="ru-RU" dirty="0" smtClean="0"/>
              <a:t>Умение моделировать </a:t>
            </a:r>
            <a:r>
              <a:rPr lang="ru-RU" dirty="0"/>
              <a:t>алгоритм безопасного поведения в повседневной жизни и в чрезвычайных ситуациях;</a:t>
            </a:r>
          </a:p>
          <a:p>
            <a:pPr lvl="0"/>
            <a:r>
              <a:rPr lang="ru-RU" dirty="0" smtClean="0"/>
              <a:t>умение </a:t>
            </a:r>
            <a:r>
              <a:rPr lang="ru-RU" dirty="0"/>
              <a:t>взаимодействовать с окружающими;</a:t>
            </a:r>
          </a:p>
          <a:p>
            <a:pPr lvl="0"/>
            <a:r>
              <a:rPr lang="ru-RU" dirty="0"/>
              <a:t>умение оценивать результаты своей деятельности в обеспечении личной безопасности и оказании первой помощи.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157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061"/>
            <a:ext cx="9144000" cy="109537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Содержание </a:t>
            </a:r>
            <a:r>
              <a:rPr lang="ru-RU" sz="3100" b="1" dirty="0"/>
              <a:t>курса внеурочной деятельности с указанием форм организации и видов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00" y="2555913"/>
            <a:ext cx="8928100" cy="42194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/>
              <a:t>Опасность и безопасность (1ч). </a:t>
            </a:r>
            <a:endParaRPr lang="ru-RU" dirty="0"/>
          </a:p>
          <a:p>
            <a:pPr lvl="0"/>
            <a:r>
              <a:rPr lang="ru-RU" b="1" dirty="0" smtClean="0"/>
              <a:t>Защита </a:t>
            </a:r>
            <a:r>
              <a:rPr lang="ru-RU" b="1" dirty="0"/>
              <a:t>человека в чрезвычайных ситуациях (1ч). </a:t>
            </a:r>
            <a:endParaRPr lang="ru-RU" dirty="0"/>
          </a:p>
          <a:p>
            <a:pPr lvl="0"/>
            <a:r>
              <a:rPr lang="ru-RU" b="1" dirty="0" smtClean="0"/>
              <a:t>Опасные </a:t>
            </a:r>
            <a:r>
              <a:rPr lang="ru-RU" b="1" dirty="0"/>
              <a:t>ситуации, возникающие в повседневной жизни </a:t>
            </a:r>
            <a:r>
              <a:rPr lang="ru-RU" b="1" dirty="0" smtClean="0"/>
              <a:t>(2ч</a:t>
            </a:r>
            <a:r>
              <a:rPr lang="ru-RU" b="1" dirty="0"/>
              <a:t>).</a:t>
            </a:r>
            <a:endParaRPr lang="ru-RU" dirty="0"/>
          </a:p>
          <a:p>
            <a:pPr lvl="0"/>
            <a:r>
              <a:rPr lang="ru-RU" b="1" dirty="0" smtClean="0"/>
              <a:t>Безопасное </a:t>
            </a:r>
            <a:r>
              <a:rPr lang="ru-RU" b="1" dirty="0"/>
              <a:t>поведение дома </a:t>
            </a:r>
            <a:r>
              <a:rPr lang="ru-RU" b="1" dirty="0" smtClean="0"/>
              <a:t>(4 </a:t>
            </a:r>
            <a:r>
              <a:rPr lang="ru-RU" b="1" dirty="0"/>
              <a:t>ч</a:t>
            </a:r>
            <a:r>
              <a:rPr lang="ru-RU" b="1" dirty="0" smtClean="0"/>
              <a:t>).</a:t>
            </a:r>
          </a:p>
          <a:p>
            <a:pPr lvl="0"/>
            <a:r>
              <a:rPr lang="ru-RU" b="1" dirty="0"/>
              <a:t>Пожарная безопасность и поведение при пожаре </a:t>
            </a:r>
            <a:r>
              <a:rPr lang="ru-RU" b="1" dirty="0" smtClean="0"/>
              <a:t>(3 </a:t>
            </a:r>
            <a:r>
              <a:rPr lang="ru-RU" b="1" dirty="0"/>
              <a:t>ч).</a:t>
            </a:r>
            <a:endParaRPr lang="ru-RU" dirty="0"/>
          </a:p>
          <a:p>
            <a:pPr lvl="0"/>
            <a:r>
              <a:rPr lang="ru-RU" b="1" dirty="0" smtClean="0"/>
              <a:t>Оказание </a:t>
            </a:r>
            <a:r>
              <a:rPr lang="ru-RU" b="1" dirty="0"/>
              <a:t>первой помощи </a:t>
            </a:r>
            <a:r>
              <a:rPr lang="ru-RU" b="1" dirty="0" smtClean="0"/>
              <a:t>(7 </a:t>
            </a:r>
            <a:r>
              <a:rPr lang="ru-RU" b="1" dirty="0"/>
              <a:t>ч).</a:t>
            </a:r>
            <a:endParaRPr lang="ru-RU" dirty="0"/>
          </a:p>
          <a:p>
            <a:pPr lvl="0"/>
            <a:r>
              <a:rPr lang="ru-RU" b="1" dirty="0"/>
              <a:t>Безопасное поведение на улицах и дорогах </a:t>
            </a:r>
            <a:r>
              <a:rPr lang="ru-RU" b="1" dirty="0" smtClean="0"/>
              <a:t>(4 </a:t>
            </a:r>
            <a:r>
              <a:rPr lang="ru-RU" b="1" dirty="0"/>
              <a:t>ч).</a:t>
            </a:r>
            <a:endParaRPr lang="ru-RU" dirty="0"/>
          </a:p>
          <a:p>
            <a:pPr lvl="0"/>
            <a:r>
              <a:rPr lang="ru-RU" b="1" dirty="0"/>
              <a:t>Основы знаний о здоровом образе жизни </a:t>
            </a:r>
            <a:r>
              <a:rPr lang="ru-RU" b="1" dirty="0" smtClean="0"/>
              <a:t>(4 </a:t>
            </a:r>
            <a:r>
              <a:rPr lang="ru-RU" b="1" dirty="0"/>
              <a:t>ч). </a:t>
            </a:r>
            <a:endParaRPr lang="ru-RU" dirty="0"/>
          </a:p>
          <a:p>
            <a:pPr lvl="0"/>
            <a:r>
              <a:rPr lang="ru-RU" b="1" dirty="0"/>
              <a:t>Безопасное поведение в природе </a:t>
            </a:r>
            <a:r>
              <a:rPr lang="ru-RU" b="1" dirty="0" smtClean="0"/>
              <a:t>(3 </a:t>
            </a:r>
            <a:r>
              <a:rPr lang="ru-RU" b="1" dirty="0"/>
              <a:t>ч).</a:t>
            </a:r>
            <a:endParaRPr lang="ru-RU" dirty="0"/>
          </a:p>
          <a:p>
            <a:pPr lvl="0"/>
            <a:r>
              <a:rPr lang="ru-RU" b="1" dirty="0"/>
              <a:t> Безопасное поведение в ситуациях криминального характера </a:t>
            </a:r>
            <a:r>
              <a:rPr lang="ru-RU" b="1" dirty="0" smtClean="0"/>
              <a:t>(4 </a:t>
            </a:r>
            <a:r>
              <a:rPr lang="ru-RU" b="1" dirty="0"/>
              <a:t>ч).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900" y="1316335"/>
            <a:ext cx="9055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/>
              <a:t>Курс </a:t>
            </a:r>
            <a:r>
              <a:rPr lang="ru-RU" sz="2000" i="1" dirty="0"/>
              <a:t>продолжительностью 34 </a:t>
            </a:r>
            <a:r>
              <a:rPr lang="ru-RU" sz="2000" i="1" dirty="0" smtClean="0"/>
              <a:t>часа изучается </a:t>
            </a:r>
            <a:r>
              <a:rPr lang="ru-RU" sz="2000" i="1" dirty="0" smtClean="0"/>
              <a:t>в течение одного учебного года </a:t>
            </a:r>
            <a:endParaRPr lang="ru-RU" sz="2000" i="1" dirty="0" smtClean="0"/>
          </a:p>
          <a:p>
            <a:pPr algn="ctr"/>
            <a:r>
              <a:rPr lang="ru-RU" sz="2000" i="1" dirty="0" smtClean="0"/>
              <a:t>во </a:t>
            </a:r>
            <a:r>
              <a:rPr lang="ru-RU" sz="2000" i="1" dirty="0" smtClean="0"/>
              <a:t>2, 3 или 4 классе по 1 часу в </a:t>
            </a:r>
            <a:r>
              <a:rPr lang="ru-RU" sz="2000" i="1" dirty="0" smtClean="0"/>
              <a:t>неделю.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349063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2241</Words>
  <Application>Microsoft Office PowerPoint</Application>
  <PresentationFormat>Экран (4:3)</PresentationFormat>
  <Paragraphs>215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Times New Roman</vt:lpstr>
      <vt:lpstr>Тема Office</vt:lpstr>
      <vt:lpstr>Обучение навыкам первой помощи в условиях образовательного учреждения</vt:lpstr>
      <vt:lpstr>Программы и УМК</vt:lpstr>
      <vt:lpstr>    ПРОГРАММА КУРСА ВНЕУРОЧНОЙ ДЕЯТЕЛЬНОСТИ    «ФОРМУЛА  БЕЗОПАСНОСТИ: ПЕРВЫЕ ШАГИ»       </vt:lpstr>
      <vt:lpstr>ПРОГРАММА КУРСА ВНЕУРОЧНОЙ ДЕЯТЕЛЬНОСТИ    «ФОРМУЛА  БЕЗОПАСНОСТИ: ПЕРВЫЕ ШАГИ»</vt:lpstr>
      <vt:lpstr> Дидактические подходы и принципы реализации программы </vt:lpstr>
      <vt:lpstr>Содержание программы  курса  выстроено по трём линиям: </vt:lpstr>
      <vt:lpstr>Содержание программы включает </vt:lpstr>
      <vt:lpstr> Результаты освоения курса внеурочной деятельности </vt:lpstr>
      <vt:lpstr>  Содержание курса внеурочной деятельности с указанием форм организации и видов деятельности </vt:lpstr>
      <vt:lpstr> Учебно-методическое и материально-техническое обеспечение курса  </vt:lpstr>
      <vt:lpstr> ПРИМЕРНАЯ ПРОГРАММА УЧЕБНОГО КУРСА ДОПОЛНИТЕЛЬНОГО ОБРАЗОВАНИЯ  «ФОРМУЛА БЕЗОПАСНОСТИ: ОСНОВЫ ОКАЗАНИЯ ПЕРВОЙ ПОМОЩИ» </vt:lpstr>
      <vt:lpstr>ПРИМЕРНАЯ ПРОГРАММА УЧЕБНОГО КУРСА ДОПОЛНИТЕЛЬНОГО ОБРАЗОВАНИЯ  «ФОРМУЛА БЕЗОПАСНОСТИ: ОСНОВЫ ОКАЗАНИЯ ПЕРВОЙ ПОМОЩИ»</vt:lpstr>
      <vt:lpstr>Содержание программы</vt:lpstr>
      <vt:lpstr>Отличительные особенности программы: </vt:lpstr>
      <vt:lpstr>Планируемые результаты</vt:lpstr>
      <vt:lpstr> Материально-техническое обеспечение </vt:lpstr>
      <vt:lpstr> Оценка результатов программы </vt:lpstr>
      <vt:lpstr>ПРОГРАММА УЧЕБНОГО КУРСА ДОПОЛНИТЕЛЬНОГО ОБРАЗОВАНИЯ «ФОРМУЛА БЕЗОПАСНОСТИ: НАУЧИСЬ СПАСАТЬ ЖИЗНЬ!»</vt:lpstr>
      <vt:lpstr> ПРОГРАММА УЧЕБНОГО КУРСА ДОПОЛНИТЕЛЬНОГО ОБРАЗОВАНИЯ «ФОРМУЛА БЕЗОПАСНОСТИ:  НАУЧИСЬ СПАСАТЬ ЖИЗНЬ!»</vt:lpstr>
      <vt:lpstr>Презентация PowerPoint</vt:lpstr>
      <vt:lpstr>Содержание программы</vt:lpstr>
      <vt:lpstr>Технологическую основу программы составляют </vt:lpstr>
      <vt:lpstr>Планируемые результаты</vt:lpstr>
      <vt:lpstr> Методические рекомендации по проведению практических занятий </vt:lpstr>
      <vt:lpstr> Методические рекомендации по проведению практических занятий </vt:lpstr>
      <vt:lpstr> Методические рекомендации по проведению практических занятий 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навыкам первой помощи в условиях образовательного учреждения</dc:title>
  <dc:creator>ЛОПУГА В.Ф</dc:creator>
  <cp:lastModifiedBy>Лопуга Е.В.</cp:lastModifiedBy>
  <cp:revision>19</cp:revision>
  <dcterms:created xsi:type="dcterms:W3CDTF">2020-12-12T09:05:22Z</dcterms:created>
  <dcterms:modified xsi:type="dcterms:W3CDTF">2020-12-13T15:27:43Z</dcterms:modified>
</cp:coreProperties>
</file>