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81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6" r:id="rId14"/>
    <p:sldId id="267" r:id="rId15"/>
    <p:sldId id="284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85" r:id="rId26"/>
    <p:sldId id="279" r:id="rId27"/>
    <p:sldId id="280" r:id="rId28"/>
    <p:sldId id="286" r:id="rId29"/>
  </p:sldIdLst>
  <p:sldSz cx="9144000" cy="6858000" type="screen4x3"/>
  <p:notesSz cx="6796088" cy="9925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5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Tahoma" charset="0"/>
              </a:defRPr>
            </a:lvl1pPr>
          </a:lstStyle>
          <a:p>
            <a:pPr>
              <a:defRPr/>
            </a:pPr>
            <a:fld id="{40F1084B-4DB6-4A1F-9904-FBCC0C690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4865CAD-A487-4CA6-B2E2-6026B0874704}" type="slidenum">
              <a:rPr lang="ru-RU"/>
              <a:pPr/>
              <a:t>2</a:t>
            </a:fld>
            <a:endParaRPr lang="ru-RU"/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08066A1-AF0E-411C-9934-5B111B18A133}" type="slidenum">
              <a:rPr lang="ru-RU"/>
              <a:pPr/>
              <a:t>13</a:t>
            </a:fld>
            <a:endParaRPr lang="ru-RU"/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304102B-7CBE-4CDB-BE56-50FF0511CEC4}" type="slidenum">
              <a:rPr lang="ru-RU"/>
              <a:pPr/>
              <a:t>14</a:t>
            </a:fld>
            <a:endParaRPr lang="ru-RU"/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92E5820-58DC-4888-B0CC-714D575E0428}" type="slidenum">
              <a:rPr lang="ru-RU"/>
              <a:pPr/>
              <a:t>16</a:t>
            </a:fld>
            <a:endParaRPr lang="ru-RU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A50976D-FC34-4882-89B4-47EEBE1BDFFF}" type="slidenum">
              <a:rPr lang="ru-RU"/>
              <a:pPr/>
              <a:t>17</a:t>
            </a:fld>
            <a:endParaRPr lang="ru-RU"/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6234B17-28E7-4F6D-8552-901444D756CA}" type="slidenum">
              <a:rPr lang="ru-RU"/>
              <a:pPr/>
              <a:t>18</a:t>
            </a:fld>
            <a:endParaRPr lang="ru-RU"/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317621B-D588-4CE8-AD09-FDFB0D484D86}" type="slidenum">
              <a:rPr lang="ru-RU"/>
              <a:pPr/>
              <a:t>19</a:t>
            </a:fld>
            <a:endParaRPr lang="ru-RU"/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95E0C97-C939-429A-99C3-E4E79E025C81}" type="slidenum">
              <a:rPr lang="ru-RU"/>
              <a:pPr/>
              <a:t>20</a:t>
            </a:fld>
            <a:endParaRPr lang="ru-RU"/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21CD575-2E46-4F92-ACB8-C48B537418D9}" type="slidenum">
              <a:rPr lang="ru-RU"/>
              <a:pPr/>
              <a:t>21</a:t>
            </a:fld>
            <a:endParaRPr lang="ru-RU"/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93F0842-B163-4A53-971A-A48A08CD20E5}" type="slidenum">
              <a:rPr lang="ru-RU"/>
              <a:pPr/>
              <a:t>22</a:t>
            </a:fld>
            <a:endParaRPr lang="ru-RU"/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A5AC77D-7BBE-489E-8BC0-9A4E9CC904F1}" type="slidenum">
              <a:rPr lang="ru-RU"/>
              <a:pPr/>
              <a:t>23</a:t>
            </a:fld>
            <a:endParaRPr lang="ru-RU"/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FDE971C-B9C3-4861-AFB7-774FE02CFD54}" type="slidenum">
              <a:rPr lang="ru-RU"/>
              <a:pPr/>
              <a:t>3</a:t>
            </a:fld>
            <a:endParaRPr lang="ru-RU"/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A68CE26-6EF4-493F-8587-CD6234D0BDE6}" type="slidenum">
              <a:rPr lang="ru-RU"/>
              <a:pPr/>
              <a:t>24</a:t>
            </a:fld>
            <a:endParaRPr lang="ru-RU"/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DA259E5-67C6-4BF9-8506-79EFF085AD32}" type="slidenum">
              <a:rPr lang="ru-RU"/>
              <a:pPr/>
              <a:t>26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8EEAB2F-A8B1-471A-A8AE-051AE46DE078}" type="slidenum">
              <a:rPr lang="ru-RU"/>
              <a:pPr/>
              <a:t>27</a:t>
            </a:fld>
            <a:endParaRPr lang="ru-RU"/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AE660E-1554-438F-B733-D15D70477348}" type="slidenum">
              <a:rPr lang="ru-RU"/>
              <a:pPr/>
              <a:t>5</a:t>
            </a:fld>
            <a:endParaRPr lang="ru-RU"/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905BBE2-8021-4401-9FF2-C6AF3135E613}" type="slidenum">
              <a:rPr lang="ru-RU"/>
              <a:pPr/>
              <a:t>6</a:t>
            </a:fld>
            <a:endParaRPr lang="ru-RU"/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A360CA2-BEE7-4364-AB4A-67036D669CE1}" type="slidenum">
              <a:rPr lang="ru-RU"/>
              <a:pPr/>
              <a:t>7</a:t>
            </a:fld>
            <a:endParaRPr lang="ru-RU"/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CBF9186-05F3-4B69-B80F-6EF99D7CDEF0}" type="slidenum">
              <a:rPr 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1D5F3A9-3B38-471F-B29E-954EA36F7EA4}" type="slidenum">
              <a:rPr lang="ru-RU"/>
              <a:pPr/>
              <a:t>8</a:t>
            </a:fld>
            <a:endParaRPr lang="ru-RU"/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6142435-A1E5-459B-AC75-34386B4FA3EC}" type="slidenum">
              <a:rPr lang="ru-RU"/>
              <a:pPr/>
              <a:t>9</a:t>
            </a:fld>
            <a:endParaRPr lang="ru-RU"/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662A28A-9BBB-418D-9F9F-7585F96BF63E}" type="slidenum">
              <a:rPr lang="ru-RU"/>
              <a:pPr/>
              <a:t>11</a:t>
            </a:fld>
            <a:endParaRPr lang="ru-RU"/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5CB8ED9-E921-4470-8CB6-39CC371E22A3}" type="slidenum">
              <a:rPr lang="ru-RU"/>
              <a:pPr/>
              <a:t>12</a:t>
            </a:fld>
            <a:endParaRPr lang="ru-RU"/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1526-77A1-4117-9885-5053C5ACC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4CA5B-1506-44A8-8A71-3C8DFB519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431A5-8FA5-45A1-B860-0A4579552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07E9-D4B7-4DE4-839A-BB2314FD0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F21D-C233-4817-83B3-2CB7F07AA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AF2F-F026-4268-A6F3-E0A3D82F2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2E370-15E1-40BA-8D58-15CB27478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519C4-842C-4DA2-BA10-570626795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35357-CE0A-4089-9814-D47869CE2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332B8-EA82-4F67-8084-1F6D55459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A17F2-9284-4741-B0E2-E456133E6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Tahoma" charset="0"/>
              </a:defRPr>
            </a:lvl1pPr>
          </a:lstStyle>
          <a:p>
            <a:pPr>
              <a:defRPr/>
            </a:pPr>
            <a:fld id="{18DE45CA-FCE0-445E-B9D8-73E415DB1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8013" cy="6297634"/>
          </a:xfrm>
        </p:spPr>
        <p:txBody>
          <a:bodyPr/>
          <a:lstStyle/>
          <a:p>
            <a:r>
              <a:rPr lang="ru-RU" sz="5200" b="1" dirty="0" smtClean="0">
                <a:solidFill>
                  <a:schemeClr val="accent6"/>
                </a:solidFill>
              </a:rPr>
              <a:t>Годовой финансовый отчет по результатам работы            в 2016 г.</a:t>
            </a:r>
            <a:br>
              <a:rPr lang="ru-RU" sz="5200" b="1" dirty="0" smtClean="0">
                <a:solidFill>
                  <a:schemeClr val="accent6"/>
                </a:solidFill>
              </a:rPr>
            </a:br>
            <a:r>
              <a:rPr lang="ru-RU" sz="5200" b="1" dirty="0" smtClean="0">
                <a:solidFill>
                  <a:schemeClr val="accent6"/>
                </a:solidFill>
              </a:rPr>
              <a:t>КГБОУ «Алтайский        краевой педагогический лицей-интернат» </a:t>
            </a:r>
            <a:endParaRPr lang="ru-RU" sz="5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84471"/>
              </p:ext>
            </p:extLst>
          </p:nvPr>
        </p:nvGraphicFramePr>
        <p:xfrm>
          <a:off x="250825" y="1125538"/>
          <a:ext cx="8574088" cy="1369505"/>
        </p:xfrm>
        <a:graphic>
          <a:graphicData uri="http://schemas.openxmlformats.org/drawingml/2006/table">
            <a:tbl>
              <a:tblPr/>
              <a:tblGrid>
                <a:gridCol w="5788025"/>
                <a:gridCol w="2786063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Пособия и иные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соц.выплаты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41,86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пособие при сокращении сотрудников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41,86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70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18653"/>
              </p:ext>
            </p:extLst>
          </p:nvPr>
        </p:nvGraphicFramePr>
        <p:xfrm>
          <a:off x="250825" y="1125538"/>
          <a:ext cx="8574088" cy="4294189"/>
        </p:xfrm>
        <a:graphic>
          <a:graphicData uri="http://schemas.openxmlformats.org/drawingml/2006/table">
            <a:tbl>
              <a:tblPr/>
              <a:tblGrid>
                <a:gridCol w="5788025"/>
                <a:gridCol w="2786063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Прочие 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6244,27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транспортный налог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58,97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на охрану окружающей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среды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61,73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на землю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693,68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на имущество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5415,80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госпошлина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14,09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3560"/>
              </p:ext>
            </p:extLst>
          </p:nvPr>
        </p:nvGraphicFramePr>
        <p:xfrm>
          <a:off x="323850" y="1412875"/>
          <a:ext cx="8431213" cy="4500055"/>
        </p:xfrm>
        <a:graphic>
          <a:graphicData uri="http://schemas.openxmlformats.org/drawingml/2006/table">
            <a:tbl>
              <a:tblPr/>
              <a:tblGrid>
                <a:gridCol w="5729288"/>
                <a:gridCol w="270192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Увеличение стоимости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основных средств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288,65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учебная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художественная  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литература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66,08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спортивный инвентарь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112,61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мебель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94,50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хоз.инвентарь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1,70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оборудование (в том числе стабилизатор напряжения, приборы учета и прочее)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13,76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10895"/>
              </p:ext>
            </p:extLst>
          </p:nvPr>
        </p:nvGraphicFramePr>
        <p:xfrm>
          <a:off x="214313" y="-56749"/>
          <a:ext cx="8751887" cy="6870126"/>
        </p:xfrm>
        <a:graphic>
          <a:graphicData uri="http://schemas.openxmlformats.org/drawingml/2006/table">
            <a:tbl>
              <a:tblPr/>
              <a:tblGrid>
                <a:gridCol w="5799137"/>
                <a:gridCol w="2952750"/>
              </a:tblGrid>
              <a:tr h="9561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Увеличение стоимости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материальных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запасов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8346,96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97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продуктов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питания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7224,75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97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ГСМ + дрова, уголь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362,52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89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расходных материалов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(канц. товары, мягкий инвентарь, постельные принадлежности, запчасти к оргтехнике, спортинвентарь, медикаменты)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759,69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0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бюджетных средств на л/с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 тыс. руб. 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1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Основные затраты бюджетных средств в процентах к расходам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60224,23 тыс. руб. (85,94%)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   питание 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7224,75 тыс. руб.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(10,31%)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1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   коммунальные услуги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2711,02 тыс. руб.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(3,87%)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25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   заработная плата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50288,46 тыс. руб.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(71,76%)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54197"/>
              </p:ext>
            </p:extLst>
          </p:nvPr>
        </p:nvGraphicFramePr>
        <p:xfrm>
          <a:off x="179512" y="-2"/>
          <a:ext cx="8713634" cy="6906847"/>
        </p:xfrm>
        <a:graphic>
          <a:graphicData uri="http://schemas.openxmlformats.org/drawingml/2006/table">
            <a:tbl>
              <a:tblPr/>
              <a:tblGrid>
                <a:gridCol w="6696744"/>
                <a:gridCol w="2016890"/>
              </a:tblGrid>
              <a:tr h="324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Иные целевые субсидии</a:t>
                      </a: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3950,55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поступило на расчетный счет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3950,55 тыс. руб.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 денежных средств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3950,55 тыс. руб.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 том числе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2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организация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дист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 образования детей-инвалидов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(услуги доступа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к сети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Интернет)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2290,49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68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мероприятий, связанных с отдыхом и оздоровлением детей,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находящихся в трудной жизненной ситуации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(Отдых и оздоровление учащихся лицея в ДОЛ «Омега»,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г.Севастополь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Республика Крым)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663,50 </a:t>
                      </a:r>
                      <a:r>
                        <a:rPr lang="ru-RU" sz="2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71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оказание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услуг по авиаперевозке</a:t>
                      </a: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266,00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35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путевки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на детский отдых и оздоровление</a:t>
                      </a: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367,50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02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укрепление МТБ детских загородных оздоровительных организаций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1000,00 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тыс.руб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капитальный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ремонт Отрядного домика в СУОЛ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«Лицейская дача»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539,54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5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капитальный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ремонт ограждения СУОЛ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«Лицейская дача»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310,68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6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приобретение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кухонного оборудования и мебели в СУОЛ "Лицейская дача" и ОТЛ "Фадеев Лог"</a:t>
                      </a: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149,78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9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Предоставление финансовой поддержки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пед.работникам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26,56 тыс. руб.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путевка на санаторно-оздоровительное лечение  в санаторий "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Барнаульский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"</a:t>
                      </a: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26,56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56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целевых денежных средств на л/счете</a:t>
                      </a: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0,00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35271"/>
              </p:ext>
            </p:extLst>
          </p:nvPr>
        </p:nvGraphicFramePr>
        <p:xfrm>
          <a:off x="214313" y="116631"/>
          <a:ext cx="8751887" cy="6399668"/>
        </p:xfrm>
        <a:graphic>
          <a:graphicData uri="http://schemas.openxmlformats.org/drawingml/2006/table">
            <a:tbl>
              <a:tblPr/>
              <a:tblGrid>
                <a:gridCol w="5799137"/>
                <a:gridCol w="2952750"/>
              </a:tblGrid>
              <a:tr h="93125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Субсидии на цели осуществления капитальных вложений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16813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1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поступило на расчетный счет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16813 тыс. руб.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41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 денежных средств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16813 тыс. руб.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2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 том числе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64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в рамках КАИП. Общее образование. Подпрограмма «Развитие общего и дополнительного образования в Алтайском крае»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16813 тыс. руб.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25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разработка проектно-сметной документации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28,50 тыс. руб.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строительно-монтажные работы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12615,82 тыс. руб.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51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подключение системы теплоснабжения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1347,25 тыс. руб.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целевых денежных средств на л/счете</a:t>
                      </a:r>
                    </a:p>
                  </a:txBody>
                  <a:tcPr marL="9360" marR="9360" marT="3069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0,00 тыс. руб.</a:t>
                      </a:r>
                    </a:p>
                  </a:txBody>
                  <a:tcPr marL="9360" marR="9360" marT="3425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17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57188" y="1182688"/>
            <a:ext cx="8501062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Всего профинансировано бюджетных средств с учетом иных целевых субсидий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929063" y="2790825"/>
            <a:ext cx="344553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90837,62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тыс. руб.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52425" y="4014788"/>
            <a:ext cx="54419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Фактический расход по бюджету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329113" y="4868863"/>
            <a:ext cx="32861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90837,62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тыс. руб.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23850" y="25654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600" b="1">
                <a:solidFill>
                  <a:srgbClr val="000000"/>
                </a:solidFill>
                <a:latin typeface="Calibri" pitchFamily="32" charset="0"/>
              </a:rPr>
              <a:t>ВНЕБЮДЖЕТ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323850" y="188913"/>
          <a:ext cx="8431213" cy="6500819"/>
        </p:xfrm>
        <a:graphic>
          <a:graphicData uri="http://schemas.openxmlformats.org/drawingml/2006/table">
            <a:tbl>
              <a:tblPr/>
              <a:tblGrid>
                <a:gridCol w="5930900"/>
                <a:gridCol w="2500313"/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Внебюджетные средства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Дополнительные платные образовательные услуги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Остаток денежных средств на л/счете на 01.01.2016г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8,68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Поступило денежных средств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2250,10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Всего денежных средств на л/счете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2258,78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Расход денежных средств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2256,20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Из них: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заработная плата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1117,15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начисления на заработную плату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355,08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услуги связи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36,22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коммунальные услуги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418,78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услуги охраны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31,57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учебные расходы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24,23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расходные материалы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245,80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канцелярские товары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47,36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Остаток денежных средств на л/счете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2,58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60573"/>
              </p:ext>
            </p:extLst>
          </p:nvPr>
        </p:nvGraphicFramePr>
        <p:xfrm>
          <a:off x="285750" y="307975"/>
          <a:ext cx="8645525" cy="6432133"/>
        </p:xfrm>
        <a:graphic>
          <a:graphicData uri="http://schemas.openxmlformats.org/drawingml/2006/table">
            <a:tbl>
              <a:tblPr/>
              <a:tblGrid>
                <a:gridCol w="6359525"/>
                <a:gridCol w="2286000"/>
              </a:tblGrid>
              <a:tr h="69416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Содержание воспитанников в лицее</a:t>
                      </a:r>
                    </a:p>
                  </a:txBody>
                  <a:tcPr marL="0" marR="0" marT="17780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8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Остаток денежных средств на л/счете  на 01.01.2016г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4,25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Поступило денежных средств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1304,14тыс.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Всего денежных средств на л/счете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1308,39тыс.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Расход денежных средств: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1306,24тыс.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транспортные услуги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9,90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18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хозяйственно-бытовое обслуживание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63,54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18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страхование от клещевого  энцефалита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23,20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услуги охраны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31,57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культурно-массовые мероприятия 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146,00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прочие расходы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21,14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бытовой, спортивный инвентарь, мебель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191,74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65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расходные материалы (хоз. материалы,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продукты питания, медикаменты, мягкий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инвентарь, спорт. инвентарь, ГСМ)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819,15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9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Остаток денежных средств на л/счете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2,15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68313" y="24923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9600" b="1">
                <a:solidFill>
                  <a:srgbClr val="000000"/>
                </a:solidFill>
                <a:latin typeface="Calibri" pitchFamily="32" charset="0"/>
              </a:rPr>
              <a:t>БЮДЖЕТ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30915"/>
              </p:ext>
            </p:extLst>
          </p:nvPr>
        </p:nvGraphicFramePr>
        <p:xfrm>
          <a:off x="214313" y="214313"/>
          <a:ext cx="8716962" cy="5555809"/>
        </p:xfrm>
        <a:graphic>
          <a:graphicData uri="http://schemas.openxmlformats.org/drawingml/2006/table">
            <a:tbl>
              <a:tblPr/>
              <a:tblGrid>
                <a:gridCol w="5859462"/>
                <a:gridCol w="2857500"/>
              </a:tblGrid>
              <a:tr h="731838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Услуги от других видов деятельности,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приносящих доход 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денежных средств на л/счете  на 01.01.2015г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1400,45тыс.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Поступило денежных средств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6552,26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Всего денежных средств на л/счете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7952,71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Расход денежных средств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7486,86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9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заработная плата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сотрудников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1145,49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прочие выплаты (суточные)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197,60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начисления на заработную плату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343,58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услуги связи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777,61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транспортные услуги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7,10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коммунальные услуги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73,21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текущий ремонт автомобилей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65,95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08369"/>
              </p:ext>
            </p:extLst>
          </p:nvPr>
        </p:nvGraphicFramePr>
        <p:xfrm>
          <a:off x="142844" y="188913"/>
          <a:ext cx="8823356" cy="3795903"/>
        </p:xfrm>
        <a:graphic>
          <a:graphicData uri="http://schemas.openxmlformats.org/drawingml/2006/table">
            <a:tbl>
              <a:tblPr/>
              <a:tblGrid>
                <a:gridCol w="6134106"/>
                <a:gridCol w="2689250"/>
              </a:tblGrid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текущий ремонт оборудования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395,42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текущий ремонт помещений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1614,01тыс.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дератизация, дезинсекция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14,93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вывоз мусора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10,69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участие в семинарах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по бух. учету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52,10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медосмотр сотрудников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59,61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прочие услуги (в т.ч. охрана, страховка)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164,39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информационные услуги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64,68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зарплата по договорам ГПХ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267,11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40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95036"/>
              </p:ext>
            </p:extLst>
          </p:nvPr>
        </p:nvGraphicFramePr>
        <p:xfrm>
          <a:off x="142844" y="4000504"/>
          <a:ext cx="8786812" cy="2500330"/>
        </p:xfrm>
        <a:graphic>
          <a:graphicData uri="http://schemas.openxmlformats.org/drawingml/2006/table">
            <a:tbl>
              <a:tblPr/>
              <a:tblGrid>
                <a:gridCol w="6122987"/>
                <a:gridCol w="2663825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мебель в отрядный домик,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хозинвентарь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219,77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ГСМ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544,90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расходные материалы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1448,59 тыс. руб.</a:t>
                      </a:r>
                    </a:p>
                  </a:txBody>
                  <a:tcPr marL="0" marR="0" marT="24003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медикаменты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20,16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денежных средств на л/счете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465,85тыс.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28061"/>
              </p:ext>
            </p:extLst>
          </p:nvPr>
        </p:nvGraphicFramePr>
        <p:xfrm>
          <a:off x="323850" y="260350"/>
          <a:ext cx="8574088" cy="5865818"/>
        </p:xfrm>
        <a:graphic>
          <a:graphicData uri="http://schemas.openxmlformats.org/drawingml/2006/table">
            <a:tbl>
              <a:tblPr/>
              <a:tblGrid>
                <a:gridCol w="5859463"/>
                <a:gridCol w="2714625"/>
              </a:tblGrid>
              <a:tr h="401638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Благотворительные пожертвования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денежных средств на л/счете  на 01.01.2016г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8,52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Поступило денежных средств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2401,10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Всего денежных средств на л/счете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2409,62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Расход денежных средств: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2402,55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транспортные услуги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136,64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кадастровые, измерительные работы,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79,12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участие в соревнованиях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12,55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прочие расходы (сувениры, награды)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55,85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приобретение земельного участка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под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овощехранилище в СУОЛ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"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Лицейская дача"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350,00 тыс. руб. 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приобретение спортинвентаря,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спортивной формы, стройматериалов и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запчастей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1768,40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Остаток денежных средств на л/с</a:t>
                      </a: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7,07 тыс. руб.</a:t>
                      </a: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46248"/>
              </p:ext>
            </p:extLst>
          </p:nvPr>
        </p:nvGraphicFramePr>
        <p:xfrm>
          <a:off x="142844" y="214291"/>
          <a:ext cx="8574087" cy="6401283"/>
        </p:xfrm>
        <a:graphic>
          <a:graphicData uri="http://schemas.openxmlformats.org/drawingml/2006/table">
            <a:tbl>
              <a:tblPr/>
              <a:tblGrid>
                <a:gridCol w="5543550"/>
                <a:gridCol w="3030537"/>
              </a:tblGrid>
              <a:tr h="80947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Поступило всего денежных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средств с учетом на 01.01.2016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104767,12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68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Субсидии на выполнение 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государственного задания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70074,00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14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Иные целевые субсидии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3950,55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14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Субсидии на цели осуществления кап. вложений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16813,07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47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Дополнительные платные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образовательные услуги 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2258,78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68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Содержание воспитанников в лицее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1308,39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68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Услуги от деятельности, приносящей доход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7952,71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9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Благотворительные  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пожертвования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2409,62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22618"/>
              </p:ext>
            </p:extLst>
          </p:nvPr>
        </p:nvGraphicFramePr>
        <p:xfrm>
          <a:off x="357188" y="285750"/>
          <a:ext cx="8607300" cy="6433122"/>
        </p:xfrm>
        <a:graphic>
          <a:graphicData uri="http://schemas.openxmlformats.org/drawingml/2006/table">
            <a:tbl>
              <a:tblPr/>
              <a:tblGrid>
                <a:gridCol w="5573712"/>
                <a:gridCol w="3033588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Израсходовано денежных средств: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104289,47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Субсидии на выполнение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государственного задания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70074,00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Иные целевые субсидии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3950,55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Субсидии на цели осуществления кап. вложений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16813,07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Дополнительные образовательные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услуги 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2256,20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Содержание учащихся в лицее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1306,24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Услуги от деятельности, приносящей доход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7486,86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Благотворительные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пожертвования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2402,55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71344"/>
              </p:ext>
            </p:extLst>
          </p:nvPr>
        </p:nvGraphicFramePr>
        <p:xfrm>
          <a:off x="357188" y="285750"/>
          <a:ext cx="8607300" cy="6433122"/>
        </p:xfrm>
        <a:graphic>
          <a:graphicData uri="http://schemas.openxmlformats.org/drawingml/2006/table">
            <a:tbl>
              <a:tblPr/>
              <a:tblGrid>
                <a:gridCol w="5573712"/>
                <a:gridCol w="3033588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Всего остаток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денежных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средств на 01.01.2017: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477,64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Субсидии на выполнение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государственного задания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0,00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Иные целевые субсидии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0,00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Субсидии на цели осуществления кап. вложений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0,00 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Дополнительные образовательные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услуги 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2,58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Содержание учащихся в лицее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2,15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Услуги от деятельности, приносящей доход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456,85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Благотворительные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пожертвования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7,07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45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94781"/>
              </p:ext>
            </p:extLst>
          </p:nvPr>
        </p:nvGraphicFramePr>
        <p:xfrm>
          <a:off x="71438" y="116635"/>
          <a:ext cx="8991600" cy="6587431"/>
        </p:xfrm>
        <a:graphic>
          <a:graphicData uri="http://schemas.openxmlformats.org/drawingml/2006/table">
            <a:tbl>
              <a:tblPr/>
              <a:tblGrid>
                <a:gridCol w="5076626"/>
                <a:gridCol w="1944216"/>
                <a:gridCol w="1970758"/>
              </a:tblGrid>
              <a:tr h="64806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Содержание 1 лицеиста в сутки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за счет бюджетных средств           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план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994 ребенка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факт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1032 ребенка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0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Бюджет 74024,55 (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366 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календарных 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дней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203,47 руб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195,98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05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Бюджет 74024,55 (216 учебных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дней)</a:t>
                      </a: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344,77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332,08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план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1367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ребенка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факт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1405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ребенка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04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Содержание 1 ребенка в сутки за счет внебюджетных средств 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47,18 руб.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44,33 руб.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дополнительные платные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образовательные услуги </a:t>
                      </a: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7,65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7,43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55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содержание учащихся в лицее</a:t>
                      </a: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4,43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4,30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5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услуги от другие видов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деятельности</a:t>
                      </a: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26,93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24,67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2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благотворительные пожертвования </a:t>
                      </a:r>
                    </a:p>
                  </a:txBody>
                  <a:tcPr marL="0" marR="0" marT="23114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8,16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7,92 </a:t>
                      </a: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 </a:t>
                      </a:r>
                    </a:p>
                  </a:txBody>
                  <a:tcPr marL="0" marR="0" marT="23114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31558"/>
              </p:ext>
            </p:extLst>
          </p:nvPr>
        </p:nvGraphicFramePr>
        <p:xfrm>
          <a:off x="177800" y="714375"/>
          <a:ext cx="8751887" cy="2108581"/>
        </p:xfrm>
        <a:graphic>
          <a:graphicData uri="http://schemas.openxmlformats.org/drawingml/2006/table">
            <a:tbl>
              <a:tblPr/>
              <a:tblGrid>
                <a:gridCol w="4894262"/>
                <a:gridCol w="1928813"/>
                <a:gridCol w="1928812"/>
              </a:tblGrid>
              <a:tr h="36828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Питание  (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детодни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-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44464)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план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факт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Питание в сутки (стоимость набора продуктов на 1 лицеиста) по ПФХД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лицея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7307,01 тыс. руб.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155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00 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147,46 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 на питание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 бюджету 2016г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6556,7 тыс. руб.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943917"/>
              </p:ext>
            </p:extLst>
          </p:nvPr>
        </p:nvGraphicFramePr>
        <p:xfrm>
          <a:off x="177800" y="714375"/>
          <a:ext cx="8751887" cy="5160072"/>
        </p:xfrm>
        <a:graphic>
          <a:graphicData uri="http://schemas.openxmlformats.org/drawingml/2006/table">
            <a:tbl>
              <a:tblPr/>
              <a:tblGrid>
                <a:gridCol w="4894262"/>
                <a:gridCol w="1928813"/>
                <a:gridCol w="1928812"/>
              </a:tblGrid>
              <a:tr h="368286"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Контингент по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госзаданию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и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госработам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8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план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факт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Лицей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292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311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ДО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180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180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Доп. образование (кружки)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200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211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Олимпиады, конкурсы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123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131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Отдых и оздоровление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199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199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Итого бюджет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994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1032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Отдых и оздоровление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внебюджет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373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373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5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всего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1367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1405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1336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30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1571625"/>
            <a:ext cx="914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79388" y="1341438"/>
            <a:ext cx="9163050" cy="30491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Остаток денежных средств на л/с на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01.01.2016 </a:t>
            </a:r>
            <a:r>
              <a:rPr lang="ru-RU" sz="32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г.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0,00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тыс. руб.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Поступило в 2015 г. средств краевого бюджета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70074,00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тыс. руб.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Всего денежных средств на л/с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70074,00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тыс. руб.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216775" y="4125913"/>
            <a:ext cx="228600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50928"/>
              </p:ext>
            </p:extLst>
          </p:nvPr>
        </p:nvGraphicFramePr>
        <p:xfrm>
          <a:off x="395288" y="1916113"/>
          <a:ext cx="8464550" cy="2016126"/>
        </p:xfrm>
        <a:graphic>
          <a:graphicData uri="http://schemas.openxmlformats.org/drawingml/2006/table">
            <a:tbl>
              <a:tblPr/>
              <a:tblGrid>
                <a:gridCol w="5546725"/>
                <a:gridCol w="2917825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Поступило денежных средств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70074,00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- субсидия на оказание гос. услуги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65213,00 тыс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- субсидия на содержание имущества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4861,00 тыс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06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97172"/>
              </p:ext>
            </p:extLst>
          </p:nvPr>
        </p:nvGraphicFramePr>
        <p:xfrm>
          <a:off x="395288" y="1916113"/>
          <a:ext cx="8464550" cy="2811464"/>
        </p:xfrm>
        <a:graphic>
          <a:graphicData uri="http://schemas.openxmlformats.org/drawingml/2006/table">
            <a:tbl>
              <a:tblPr/>
              <a:tblGrid>
                <a:gridCol w="5546725"/>
                <a:gridCol w="2917825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 денежных средств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70074,00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заработная плата 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38678,50тыс.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начисления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0,2% 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11609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96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Прочие выплаты (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командировочные расходы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45720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21,20 тыс.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руб.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76957"/>
              </p:ext>
            </p:extLst>
          </p:nvPr>
        </p:nvGraphicFramePr>
        <p:xfrm>
          <a:off x="323850" y="836613"/>
          <a:ext cx="8464550" cy="4470402"/>
        </p:xfrm>
        <a:graphic>
          <a:graphicData uri="http://schemas.openxmlformats.org/drawingml/2006/table">
            <a:tbl>
              <a:tblPr/>
              <a:tblGrid>
                <a:gridCol w="5892800"/>
                <a:gridCol w="2571750"/>
              </a:tblGrid>
              <a:tr h="7445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Услуги связи 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314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31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абонентная плата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140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35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услуги интернета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157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,4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навигационно-информационная система мониторинга и управления транспортом</a:t>
                      </a:r>
                    </a:p>
                  </a:txBody>
                  <a:tcPr marL="457200" marR="0" marT="21336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16,50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Транспортные услуги</a:t>
                      </a: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00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проезд, услуги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спец.техники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4572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56057"/>
              </p:ext>
            </p:extLst>
          </p:nvPr>
        </p:nvGraphicFramePr>
        <p:xfrm>
          <a:off x="357188" y="908050"/>
          <a:ext cx="8431212" cy="4833941"/>
        </p:xfrm>
        <a:graphic>
          <a:graphicData uri="http://schemas.openxmlformats.org/drawingml/2006/table">
            <a:tbl>
              <a:tblPr/>
              <a:tblGrid>
                <a:gridCol w="5502275"/>
                <a:gridCol w="2928937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Коммунальные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услуги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711,02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808038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отопление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 горячая вода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137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62865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электроэнергия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2286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295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,1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628650" algn="l"/>
                          <a:tab pos="1828800" algn="l"/>
                          <a:tab pos="2743200" algn="l"/>
                          <a:tab pos="3657600" algn="l"/>
                          <a:tab pos="5272088" algn="l"/>
                          <a:tab pos="52959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водоснабжение, водоотведение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2286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278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64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Аренда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помещения</a:t>
                      </a:r>
                    </a:p>
                  </a:txBody>
                  <a:tcPr marL="2286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в том числе:</a:t>
                      </a:r>
                    </a:p>
                  </a:txBody>
                  <a:tcPr marL="22860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       аренда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техники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57487"/>
              </p:ext>
            </p:extLst>
          </p:nvPr>
        </p:nvGraphicFramePr>
        <p:xfrm>
          <a:off x="107504" y="161925"/>
          <a:ext cx="8788847" cy="6513571"/>
        </p:xfrm>
        <a:graphic>
          <a:graphicData uri="http://schemas.openxmlformats.org/drawingml/2006/table">
            <a:tbl>
              <a:tblPr/>
              <a:tblGrid>
                <a:gridCol w="6003248"/>
                <a:gridCol w="2785599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Услуги по содержанию имущества 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816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38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1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   в том числе: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 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техническое обслуживание и ремонт автотранспорта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,0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11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техническое обслуживание и ремонт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прочего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оборудования 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85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2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услуги по дератизации 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30,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вывоз ТБО 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стройотходов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09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ремонт помещений лицея, включая филиалы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335,01 тыс. руб.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техническое обслуживание охранно-пожарной сигнализации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ремонт и техническое обслуживание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электронно-вычислительной техники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оплата по договорам гражданско-правового характера (стирка белья)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139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прочие услуги по содержанию имущества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(проведение тех. испытаний,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электроизмер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., работ, снятие архивных данных)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74,28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тыс.руб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765303"/>
              </p:ext>
            </p:extLst>
          </p:nvPr>
        </p:nvGraphicFramePr>
        <p:xfrm>
          <a:off x="285720" y="500042"/>
          <a:ext cx="8431213" cy="5972427"/>
        </p:xfrm>
        <a:graphic>
          <a:graphicData uri="http://schemas.openxmlformats.org/drawingml/2006/table">
            <a:tbl>
              <a:tblPr/>
              <a:tblGrid>
                <a:gridCol w="5689600"/>
                <a:gridCol w="2741613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      Прочие услуги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1000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,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8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подписка на газеты и журналы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6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автострахование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справочно-информационные услуги   («1С», «Консультант плюс», «Контур СБ»)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4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охранные услуги и их обслуживание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медицинский осмотр персонала</a:t>
                      </a: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47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участие в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семинарах, повышение квалификации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44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Оплата по договорам гражданско-правового характера (олимпиады, конкурсы)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8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Оплата по договорам гражданско-правового характера (электромонтажные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115,50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кадастровые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работы, изготовление технического плана, инвентаризация здания лицея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50,87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прочие услуги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0" marR="0" marT="24892" marB="0" anchor="ctr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56,00 тыс. руб.</a:t>
                      </a:r>
                    </a:p>
                  </a:txBody>
                  <a:tcPr marL="0" marR="0" marT="24892" marB="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</TotalTime>
  <Words>2187</Words>
  <Application>Microsoft Office PowerPoint</Application>
  <PresentationFormat>Экран (4:3)</PresentationFormat>
  <Paragraphs>482</Paragraphs>
  <Slides>28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Годовой финансовый отчет по результатам работы            в 2016 г. КГБОУ «Алтайский        краевой педагогический лицей-интернат»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 Александровна Романенко</cp:lastModifiedBy>
  <cp:revision>227</cp:revision>
  <cp:lastPrinted>2016-01-22T09:43:02Z</cp:lastPrinted>
  <dcterms:created xsi:type="dcterms:W3CDTF">2010-02-05T09:42:53Z</dcterms:created>
  <dcterms:modified xsi:type="dcterms:W3CDTF">2017-01-20T13:35:43Z</dcterms:modified>
</cp:coreProperties>
</file>